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4" r:id="rId9"/>
    <p:sldId id="262" r:id="rId10"/>
    <p:sldId id="272" r:id="rId11"/>
    <p:sldId id="263" r:id="rId12"/>
    <p:sldId id="264" r:id="rId13"/>
    <p:sldId id="273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Bold" panose="020B0604020202020204" charset="0"/>
      <p:regular r:id="rId26"/>
      <p:bold r:id="rId27"/>
    </p:embeddedFont>
    <p:embeddedFont>
      <p:font typeface="Bobby Jones" panose="020B0604020202020204" charset="0"/>
      <p:regular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A19"/>
    <a:srgbClr val="BD2625"/>
    <a:srgbClr val="99B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145B3-5F9D-4E1C-950C-B3C9C48799D8}" type="datetimeFigureOut">
              <a:rPr lang="lb-LU" smtClean="0"/>
              <a:t>13.12.23</a:t>
            </a:fld>
            <a:endParaRPr lang="lb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b-L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b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FB99-EEF8-43E0-8F48-B65432A375F4}" type="slidenum">
              <a:rPr lang="lb-LU" smtClean="0"/>
              <a:t>‹N°›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1266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8FB99-EEF8-43E0-8F48-B65432A375F4}" type="slidenum">
              <a:rPr lang="lb-LU" smtClean="0"/>
              <a:t>13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55307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0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4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14.svg"/><Relationship Id="rId4" Type="http://schemas.openxmlformats.org/officeDocument/2006/relationships/image" Target="../media/image41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12" Type="http://schemas.openxmlformats.org/officeDocument/2006/relationships/image" Target="../media/image5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49.svg"/><Relationship Id="rId4" Type="http://schemas.openxmlformats.org/officeDocument/2006/relationships/image" Target="../media/image41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1.svg"/><Relationship Id="rId5" Type="http://schemas.openxmlformats.org/officeDocument/2006/relationships/image" Target="../media/image41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1.png"/><Relationship Id="rId4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2.svg"/><Relationship Id="rId5" Type="http://schemas.openxmlformats.org/officeDocument/2006/relationships/image" Target="../media/image61.svg"/><Relationship Id="rId10" Type="http://schemas.openxmlformats.org/officeDocument/2006/relationships/image" Target="../media/image7.png"/><Relationship Id="rId4" Type="http://schemas.openxmlformats.org/officeDocument/2006/relationships/image" Target="../media/image34.png"/><Relationship Id="rId9" Type="http://schemas.openxmlformats.org/officeDocument/2006/relationships/image" Target="../media/image6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svg"/><Relationship Id="rId7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7.sv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6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8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3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44.png"/><Relationship Id="rId14" Type="http://schemas.openxmlformats.org/officeDocument/2006/relationships/image" Target="../media/image8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34.svg"/><Relationship Id="rId4" Type="http://schemas.openxmlformats.org/officeDocument/2006/relationships/image" Target="../media/image37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50305" y="926001"/>
            <a:ext cx="7421302" cy="7591348"/>
          </a:xfrm>
          <a:custGeom>
            <a:avLst/>
            <a:gdLst/>
            <a:ahLst/>
            <a:cxnLst/>
            <a:rect l="l" t="t" r="r" b="b"/>
            <a:pathLst>
              <a:path w="7421302" h="7591348">
                <a:moveTo>
                  <a:pt x="0" y="0"/>
                </a:moveTo>
                <a:lnTo>
                  <a:pt x="7421302" y="0"/>
                </a:lnTo>
                <a:lnTo>
                  <a:pt x="7421302" y="7591349"/>
                </a:lnTo>
                <a:lnTo>
                  <a:pt x="0" y="75913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3504" y="7826489"/>
            <a:ext cx="3357601" cy="1637057"/>
          </a:xfrm>
          <a:custGeom>
            <a:avLst/>
            <a:gdLst/>
            <a:ahLst/>
            <a:cxnLst/>
            <a:rect l="l" t="t" r="r" b="b"/>
            <a:pathLst>
              <a:path w="3357601" h="1637057">
                <a:moveTo>
                  <a:pt x="0" y="0"/>
                </a:moveTo>
                <a:lnTo>
                  <a:pt x="3357600" y="0"/>
                </a:lnTo>
                <a:lnTo>
                  <a:pt x="3357600" y="1637057"/>
                </a:lnTo>
                <a:lnTo>
                  <a:pt x="0" y="1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364045"/>
            <a:ext cx="8115300" cy="4332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18"/>
              </a:lnSpc>
            </a:pPr>
            <a:r>
              <a:rPr lang="en-US" sz="11976">
                <a:solidFill>
                  <a:srgbClr val="869C40"/>
                </a:solidFill>
                <a:latin typeface="Bobby Jones"/>
              </a:rPr>
              <a:t>NEIT OFFALL TAXE-REGLEMENT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504" y="6391915"/>
            <a:ext cx="6292409" cy="549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6"/>
              </a:lnSpc>
            </a:pPr>
            <a:r>
              <a:rPr lang="en-US" sz="3501">
                <a:solidFill>
                  <a:srgbClr val="0D0D0E"/>
                </a:solidFill>
                <a:latin typeface="Bobby Jones"/>
              </a:rPr>
              <a:t>a Kraaft vum 1. Januar 2024 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88735"/>
              </p:ext>
            </p:extLst>
          </p:nvPr>
        </p:nvGraphicFramePr>
        <p:xfrm>
          <a:off x="580363" y="4291674"/>
          <a:ext cx="16889595" cy="5802250"/>
        </p:xfrm>
        <a:graphic>
          <a:graphicData uri="http://schemas.openxmlformats.org/drawingml/2006/table">
            <a:tbl>
              <a:tblPr/>
              <a:tblGrid>
                <a:gridCol w="41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1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4997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 Volume bac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  60  L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80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120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240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  660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1100 L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14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Tarif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actuel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  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 108 €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  168 €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300 €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14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Taxe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variable (0-26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vidages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)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   </a:t>
                      </a: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117 </a:t>
                      </a: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€  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144 </a:t>
                      </a: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198</a:t>
                      </a:r>
                      <a:r>
                        <a:rPr lang="en-US" sz="3999" baseline="0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360 </a:t>
                      </a: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 </a:t>
                      </a: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927 </a:t>
                      </a: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smtClean="0">
                          <a:solidFill>
                            <a:srgbClr val="B91A19"/>
                          </a:solidFill>
                          <a:latin typeface="Bobby Jones"/>
                        </a:rPr>
                        <a:t>1521 </a:t>
                      </a: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179516"/>
                  </a:ext>
                </a:extLst>
              </a:tr>
            </a:tbl>
          </a:graphicData>
        </a:graphic>
      </p:graphicFrame>
      <p:sp>
        <p:nvSpPr>
          <p:cNvPr id="7" name="Freeform 7"/>
          <p:cNvSpPr/>
          <p:nvPr/>
        </p:nvSpPr>
        <p:spPr>
          <a:xfrm>
            <a:off x="4946409" y="4478269"/>
            <a:ext cx="665231" cy="665231"/>
          </a:xfrm>
          <a:custGeom>
            <a:avLst/>
            <a:gdLst/>
            <a:ahLst/>
            <a:cxnLst/>
            <a:rect l="l" t="t" r="r" b="b"/>
            <a:pathLst>
              <a:path w="665231" h="665231">
                <a:moveTo>
                  <a:pt x="0" y="0"/>
                </a:moveTo>
                <a:lnTo>
                  <a:pt x="665231" y="0"/>
                </a:lnTo>
                <a:lnTo>
                  <a:pt x="665231" y="665231"/>
                </a:lnTo>
                <a:lnTo>
                  <a:pt x="0" y="6652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21553" y="445516"/>
            <a:ext cx="119606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99" b="0" i="0" u="none" strike="noStrike" kern="1200" cap="none" spc="0" normalizeH="0" baseline="0" noProof="0" dirty="0" err="1">
                <a:ln>
                  <a:noFill/>
                </a:ln>
                <a:solidFill>
                  <a:srgbClr val="869C40"/>
                </a:solidFill>
                <a:effectLst/>
                <a:uLnTx/>
                <a:uFillTx/>
                <a:latin typeface="Bobby Jones"/>
                <a:ea typeface="+mn-ea"/>
                <a:cs typeface="+mn-cs"/>
              </a:rPr>
              <a:t>Comparaison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869C40"/>
                </a:solidFill>
                <a:effectLst/>
                <a:uLnTx/>
                <a:uFillTx/>
                <a:latin typeface="Bobby Jones"/>
                <a:ea typeface="+mn-ea"/>
                <a:cs typeface="+mn-cs"/>
              </a:rPr>
              <a:t> nouvelle </a:t>
            </a:r>
            <a:r>
              <a:rPr kumimoji="0" lang="en-US" sz="4399" b="0" i="0" u="none" strike="noStrike" kern="1200" cap="none" spc="0" normalizeH="0" baseline="0" noProof="0" dirty="0" err="1">
                <a:ln>
                  <a:noFill/>
                </a:ln>
                <a:solidFill>
                  <a:srgbClr val="869C40"/>
                </a:solidFill>
                <a:effectLst/>
                <a:uLnTx/>
                <a:uFillTx/>
                <a:latin typeface="Bobby Jones"/>
                <a:ea typeface="+mn-ea"/>
                <a:cs typeface="+mn-cs"/>
              </a:rPr>
              <a:t>Taxe</a:t>
            </a:r>
            <a:r>
              <a:rPr kumimoji="0" lang="en-US" sz="4399" b="0" i="0" u="none" strike="noStrike" kern="1200" cap="none" spc="0" normalizeH="0" baseline="0" noProof="0" dirty="0">
                <a:ln>
                  <a:noFill/>
                </a:ln>
                <a:solidFill>
                  <a:srgbClr val="869C40"/>
                </a:solidFill>
                <a:effectLst/>
                <a:uLnTx/>
                <a:uFillTx/>
                <a:latin typeface="Bobby Jones"/>
                <a:ea typeface="+mn-ea"/>
                <a:cs typeface="+mn-cs"/>
              </a:rPr>
              <a:t> avec </a:t>
            </a:r>
            <a:r>
              <a:rPr kumimoji="0" lang="en-US" sz="4399" b="0" i="0" u="none" strike="noStrike" kern="1200" cap="none" spc="0" normalizeH="0" baseline="0" noProof="0" dirty="0" err="1">
                <a:ln>
                  <a:noFill/>
                </a:ln>
                <a:solidFill>
                  <a:srgbClr val="869C40"/>
                </a:solidFill>
                <a:effectLst/>
                <a:uLnTx/>
                <a:uFillTx/>
                <a:latin typeface="Bobby Jones"/>
                <a:ea typeface="+mn-ea"/>
                <a:cs typeface="+mn-cs"/>
              </a:rPr>
              <a:t>tarif</a:t>
            </a:r>
            <a:r>
              <a:rPr lang="en-US" sz="4399" dirty="0">
                <a:solidFill>
                  <a:srgbClr val="869C40"/>
                </a:solidFill>
                <a:latin typeface="Bobby Jones"/>
              </a:rPr>
              <a:t>s </a:t>
            </a:r>
            <a:r>
              <a:rPr lang="en-US" sz="4399" dirty="0" err="1">
                <a:solidFill>
                  <a:srgbClr val="869C40"/>
                </a:solidFill>
                <a:latin typeface="Bobby Jones"/>
              </a:rPr>
              <a:t>actuels</a:t>
            </a:r>
            <a:endParaRPr kumimoji="0" lang="en-US" sz="4399" b="0" i="0" u="none" strike="noStrike" kern="1200" cap="none" spc="0" normalizeH="0" baseline="0" noProof="0" dirty="0">
              <a:ln>
                <a:noFill/>
              </a:ln>
              <a:solidFill>
                <a:srgbClr val="869C40"/>
              </a:solidFill>
              <a:effectLst/>
              <a:uLnTx/>
              <a:uFillTx/>
              <a:latin typeface="Bobby Jones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0363" y="299251"/>
            <a:ext cx="1917833" cy="941217"/>
          </a:xfrm>
          <a:custGeom>
            <a:avLst/>
            <a:gdLst/>
            <a:ahLst/>
            <a:cxnLst/>
            <a:rect l="l" t="t" r="r" b="b"/>
            <a:pathLst>
              <a:path w="1917833" h="941217">
                <a:moveTo>
                  <a:pt x="0" y="0"/>
                </a:moveTo>
                <a:lnTo>
                  <a:pt x="1917833" y="0"/>
                </a:lnTo>
                <a:lnTo>
                  <a:pt x="1917833" y="941217"/>
                </a:lnTo>
                <a:lnTo>
                  <a:pt x="0" y="9412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15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3840" y="1065247"/>
            <a:ext cx="2169264" cy="3498812"/>
          </a:xfrm>
          <a:custGeom>
            <a:avLst/>
            <a:gdLst/>
            <a:ahLst/>
            <a:cxnLst/>
            <a:rect l="l" t="t" r="r" b="b"/>
            <a:pathLst>
              <a:path w="2169264" h="3498812">
                <a:moveTo>
                  <a:pt x="0" y="0"/>
                </a:moveTo>
                <a:lnTo>
                  <a:pt x="2169264" y="0"/>
                </a:lnTo>
                <a:lnTo>
                  <a:pt x="2169264" y="3498812"/>
                </a:lnTo>
                <a:lnTo>
                  <a:pt x="0" y="3498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518723" y="3157728"/>
            <a:ext cx="1298939" cy="1406332"/>
          </a:xfrm>
          <a:custGeom>
            <a:avLst/>
            <a:gdLst/>
            <a:ahLst/>
            <a:cxnLst/>
            <a:rect l="l" t="t" r="r" b="b"/>
            <a:pathLst>
              <a:path w="1298939" h="1406332">
                <a:moveTo>
                  <a:pt x="0" y="0"/>
                </a:moveTo>
                <a:lnTo>
                  <a:pt x="1298939" y="0"/>
                </a:lnTo>
                <a:lnTo>
                  <a:pt x="1298939" y="1406331"/>
                </a:lnTo>
                <a:lnTo>
                  <a:pt x="0" y="1406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3832349" y="7715250"/>
          <a:ext cx="11080194" cy="1428750"/>
        </p:xfrm>
        <a:graphic>
          <a:graphicData uri="http://schemas.openxmlformats.org/drawingml/2006/table">
            <a:tbl>
              <a:tblPr/>
              <a:tblGrid>
                <a:gridCol w="322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1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2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3229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 Taxe par vidage supplémentaire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1,8 €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 2,4 €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  3,6 €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7,2 €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19,8 €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33 €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 rot="4772482">
            <a:off x="7233181" y="6016030"/>
            <a:ext cx="3656510" cy="4859150"/>
          </a:xfrm>
          <a:custGeom>
            <a:avLst/>
            <a:gdLst/>
            <a:ahLst/>
            <a:cxnLst/>
            <a:rect l="l" t="t" r="r" b="b"/>
            <a:pathLst>
              <a:path w="3656510" h="4859150">
                <a:moveTo>
                  <a:pt x="0" y="0"/>
                </a:moveTo>
                <a:lnTo>
                  <a:pt x="3656511" y="0"/>
                </a:lnTo>
                <a:lnTo>
                  <a:pt x="3656511" y="4859150"/>
                </a:lnTo>
                <a:lnTo>
                  <a:pt x="0" y="48591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7498" y="725681"/>
            <a:ext cx="1209479" cy="1209479"/>
          </a:xfrm>
          <a:custGeom>
            <a:avLst/>
            <a:gdLst/>
            <a:ahLst/>
            <a:cxnLst/>
            <a:rect l="l" t="t" r="r" b="b"/>
            <a:pathLst>
              <a:path w="1209479" h="1209479">
                <a:moveTo>
                  <a:pt x="0" y="0"/>
                </a:moveTo>
                <a:lnTo>
                  <a:pt x="1209479" y="0"/>
                </a:lnTo>
                <a:lnTo>
                  <a:pt x="1209479" y="1209478"/>
                </a:lnTo>
                <a:lnTo>
                  <a:pt x="0" y="12094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782522" y="2951408"/>
            <a:ext cx="2171921" cy="1612651"/>
          </a:xfrm>
          <a:custGeom>
            <a:avLst/>
            <a:gdLst/>
            <a:ahLst/>
            <a:cxnLst/>
            <a:rect l="l" t="t" r="r" b="b"/>
            <a:pathLst>
              <a:path w="2171921" h="1612651">
                <a:moveTo>
                  <a:pt x="0" y="0"/>
                </a:moveTo>
                <a:lnTo>
                  <a:pt x="2171921" y="0"/>
                </a:lnTo>
                <a:lnTo>
                  <a:pt x="2171921" y="1612651"/>
                </a:lnTo>
                <a:lnTo>
                  <a:pt x="0" y="16126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8406" y="4714299"/>
            <a:ext cx="17358462" cy="1987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30088" lvl="1" indent="-765044">
              <a:lnSpc>
                <a:spcPts val="7724"/>
              </a:lnSpc>
              <a:buFont typeface="Arial"/>
              <a:buChar char="•"/>
            </a:pPr>
            <a:r>
              <a:rPr lang="en-US" sz="7087">
                <a:solidFill>
                  <a:srgbClr val="869C40"/>
                </a:solidFill>
                <a:latin typeface="Bobby Jones"/>
              </a:rPr>
              <a:t>FAMILL MAT MIN. 1 KAND À CHARGE &lt;3 JOER </a:t>
            </a:r>
          </a:p>
          <a:p>
            <a:pPr marL="1530088" lvl="1" indent="-765044">
              <a:lnSpc>
                <a:spcPts val="7724"/>
              </a:lnSpc>
              <a:buFont typeface="Arial"/>
              <a:buChar char="•"/>
            </a:pPr>
            <a:r>
              <a:rPr lang="en-US" sz="7087">
                <a:solidFill>
                  <a:srgbClr val="869C40"/>
                </a:solidFill>
                <a:latin typeface="Bobby Jones"/>
              </a:rPr>
              <a:t>LEIT MAT SPEZIFESCHE BESOINEN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9316" y="1329451"/>
            <a:ext cx="1893427" cy="3053914"/>
          </a:xfrm>
          <a:custGeom>
            <a:avLst/>
            <a:gdLst/>
            <a:ahLst/>
            <a:cxnLst/>
            <a:rect l="l" t="t" r="r" b="b"/>
            <a:pathLst>
              <a:path w="1893427" h="3053914">
                <a:moveTo>
                  <a:pt x="0" y="0"/>
                </a:moveTo>
                <a:lnTo>
                  <a:pt x="1893427" y="0"/>
                </a:lnTo>
                <a:lnTo>
                  <a:pt x="1893427" y="3053914"/>
                </a:lnTo>
                <a:lnTo>
                  <a:pt x="0" y="3053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4391" y="1329451"/>
            <a:ext cx="1893427" cy="3053914"/>
          </a:xfrm>
          <a:custGeom>
            <a:avLst/>
            <a:gdLst/>
            <a:ahLst/>
            <a:cxnLst/>
            <a:rect l="l" t="t" r="r" b="b"/>
            <a:pathLst>
              <a:path w="1893427" h="3053914">
                <a:moveTo>
                  <a:pt x="0" y="0"/>
                </a:moveTo>
                <a:lnTo>
                  <a:pt x="1893427" y="0"/>
                </a:lnTo>
                <a:lnTo>
                  <a:pt x="1893427" y="3053914"/>
                </a:lnTo>
                <a:lnTo>
                  <a:pt x="0" y="3053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39231" y="3349235"/>
            <a:ext cx="955160" cy="1034130"/>
          </a:xfrm>
          <a:custGeom>
            <a:avLst/>
            <a:gdLst/>
            <a:ahLst/>
            <a:cxnLst/>
            <a:rect l="l" t="t" r="r" b="b"/>
            <a:pathLst>
              <a:path w="955160" h="1034130">
                <a:moveTo>
                  <a:pt x="0" y="0"/>
                </a:moveTo>
                <a:lnTo>
                  <a:pt x="955160" y="0"/>
                </a:lnTo>
                <a:lnTo>
                  <a:pt x="955160" y="1034130"/>
                </a:lnTo>
                <a:lnTo>
                  <a:pt x="0" y="103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74740" y="1329451"/>
            <a:ext cx="869260" cy="1268712"/>
          </a:xfrm>
          <a:custGeom>
            <a:avLst/>
            <a:gdLst/>
            <a:ahLst/>
            <a:cxnLst/>
            <a:rect l="l" t="t" r="r" b="b"/>
            <a:pathLst>
              <a:path w="869260" h="1268712">
                <a:moveTo>
                  <a:pt x="0" y="0"/>
                </a:moveTo>
                <a:lnTo>
                  <a:pt x="869260" y="0"/>
                </a:lnTo>
                <a:lnTo>
                  <a:pt x="869260" y="1268711"/>
                </a:lnTo>
                <a:lnTo>
                  <a:pt x="0" y="12687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41752" y="2856408"/>
            <a:ext cx="1371098" cy="1487385"/>
          </a:xfrm>
          <a:custGeom>
            <a:avLst/>
            <a:gdLst/>
            <a:ahLst/>
            <a:cxnLst/>
            <a:rect l="l" t="t" r="r" b="b"/>
            <a:pathLst>
              <a:path w="1371098" h="1487385">
                <a:moveTo>
                  <a:pt x="0" y="0"/>
                </a:moveTo>
                <a:lnTo>
                  <a:pt x="1371098" y="0"/>
                </a:lnTo>
                <a:lnTo>
                  <a:pt x="1371098" y="1487384"/>
                </a:lnTo>
                <a:lnTo>
                  <a:pt x="0" y="14873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87818" y="2856408"/>
            <a:ext cx="1371098" cy="1487385"/>
          </a:xfrm>
          <a:custGeom>
            <a:avLst/>
            <a:gdLst/>
            <a:ahLst/>
            <a:cxnLst/>
            <a:rect l="l" t="t" r="r" b="b"/>
            <a:pathLst>
              <a:path w="1371098" h="1487385">
                <a:moveTo>
                  <a:pt x="0" y="0"/>
                </a:moveTo>
                <a:lnTo>
                  <a:pt x="1371098" y="0"/>
                </a:lnTo>
                <a:lnTo>
                  <a:pt x="1371098" y="1487384"/>
                </a:lnTo>
                <a:lnTo>
                  <a:pt x="0" y="14873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62440" y="3349235"/>
            <a:ext cx="281560" cy="6452407"/>
          </a:xfrm>
          <a:custGeom>
            <a:avLst/>
            <a:gdLst/>
            <a:ahLst/>
            <a:cxnLst/>
            <a:rect l="l" t="t" r="r" b="b"/>
            <a:pathLst>
              <a:path w="281560" h="6452407">
                <a:moveTo>
                  <a:pt x="0" y="0"/>
                </a:moveTo>
                <a:lnTo>
                  <a:pt x="281560" y="0"/>
                </a:lnTo>
                <a:lnTo>
                  <a:pt x="281560" y="6452407"/>
                </a:lnTo>
                <a:lnTo>
                  <a:pt x="0" y="64524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651644" y="4909502"/>
            <a:ext cx="6120747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869C40"/>
                </a:solidFill>
                <a:latin typeface="Bobby Jones"/>
              </a:rPr>
              <a:t>HAUSHALT MAT 2 PERSOUNEN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105" y="4909502"/>
            <a:ext cx="8391426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869C40"/>
                </a:solidFill>
                <a:latin typeface="Bobby Jones"/>
              </a:rPr>
              <a:t>HAUSHALT MAT 2 PERSOUNEN AN 1 KAND &lt;3 JOER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72390" y="568964"/>
            <a:ext cx="9688841" cy="45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RECHEBEISPILLER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644" y="5629006"/>
            <a:ext cx="6120747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869C40"/>
                </a:solidFill>
                <a:latin typeface="Bobby Jones"/>
              </a:rPr>
              <a:t>60 L POUBELLE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4594" y="6623699"/>
            <a:ext cx="7860618" cy="8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Bobby Jones"/>
              </a:rPr>
              <a:t>0-26 Vidages :</a:t>
            </a:r>
          </a:p>
          <a:p>
            <a:pPr>
              <a:lnSpc>
                <a:spcPts val="3408"/>
              </a:lnSpc>
            </a:pPr>
            <a:r>
              <a:rPr lang="en-US" sz="3127">
                <a:solidFill>
                  <a:srgbClr val="000000"/>
                </a:solidFill>
                <a:latin typeface="Bobby Jones"/>
              </a:rPr>
              <a:t>         Taxe fixe 36€ + Taxe Variable 81 €= </a:t>
            </a:r>
            <a:r>
              <a:rPr lang="en-US" sz="3127">
                <a:solidFill>
                  <a:srgbClr val="B91A19"/>
                </a:solidFill>
                <a:latin typeface="Bobby Jones"/>
              </a:rPr>
              <a:t>117 €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400" y="8143762"/>
            <a:ext cx="855797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29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 (= 26 + 3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supplémentaires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):</a:t>
            </a: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fixe 36€ +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Variable 81 € = 117 €</a:t>
            </a:r>
          </a:p>
          <a:p>
            <a:pPr>
              <a:lnSpc>
                <a:spcPts val="3408"/>
              </a:lnSpc>
            </a:pPr>
            <a:endParaRPr lang="en-US" sz="3127" dirty="0">
              <a:solidFill>
                <a:srgbClr val="000000"/>
              </a:solidFill>
              <a:latin typeface="Bobby Jones"/>
            </a:endParaRP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+ 3 x 1,80 € = 5,40 €                                  = </a:t>
            </a:r>
            <a:r>
              <a:rPr lang="en-US" sz="3127" dirty="0">
                <a:solidFill>
                  <a:srgbClr val="B91A19"/>
                </a:solidFill>
                <a:latin typeface="Bobby Jones"/>
              </a:rPr>
              <a:t>122.40 €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92105" y="5629006"/>
            <a:ext cx="6120747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>
                <a:solidFill>
                  <a:srgbClr val="869C40"/>
                </a:solidFill>
                <a:latin typeface="Bobby Jones"/>
              </a:rPr>
              <a:t>60 L POUBELLE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76407" y="6623699"/>
            <a:ext cx="7860618" cy="8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>
                <a:solidFill>
                  <a:srgbClr val="000000"/>
                </a:solidFill>
                <a:latin typeface="Bobby Jones"/>
              </a:rPr>
              <a:t>0-26 Vidages :</a:t>
            </a:r>
          </a:p>
          <a:p>
            <a:pPr>
              <a:lnSpc>
                <a:spcPts val="3408"/>
              </a:lnSpc>
            </a:pPr>
            <a:r>
              <a:rPr lang="en-US" sz="3127">
                <a:solidFill>
                  <a:srgbClr val="000000"/>
                </a:solidFill>
                <a:latin typeface="Bobby Jones"/>
              </a:rPr>
              <a:t>         Taxe fixe 36€ + Taxe Variable 81 €= </a:t>
            </a:r>
            <a:r>
              <a:rPr lang="en-US" sz="3127">
                <a:solidFill>
                  <a:srgbClr val="B91A19"/>
                </a:solidFill>
                <a:latin typeface="Bobby Jones"/>
              </a:rPr>
              <a:t>117 €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76407" y="8143762"/>
            <a:ext cx="8607123" cy="173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29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 (= 26 + 3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Supplémentaires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):</a:t>
            </a: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fixe 36€ +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Variable 81 € = 117 €</a:t>
            </a:r>
          </a:p>
          <a:p>
            <a:pPr>
              <a:lnSpc>
                <a:spcPts val="3408"/>
              </a:lnSpc>
            </a:pPr>
            <a:endParaRPr lang="en-US" sz="3127" dirty="0">
              <a:solidFill>
                <a:srgbClr val="000000"/>
              </a:solidFill>
              <a:latin typeface="Bobby Jones"/>
            </a:endParaRP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+ 3 x 0 €                                                        = </a:t>
            </a:r>
            <a:r>
              <a:rPr lang="en-US" sz="3127" dirty="0">
                <a:solidFill>
                  <a:srgbClr val="B91A19"/>
                </a:solidFill>
                <a:latin typeface="Bobby Jones"/>
              </a:rPr>
              <a:t>117 €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99316" y="1329451"/>
            <a:ext cx="1893427" cy="3053914"/>
          </a:xfrm>
          <a:custGeom>
            <a:avLst/>
            <a:gdLst/>
            <a:ahLst/>
            <a:cxnLst/>
            <a:rect l="l" t="t" r="r" b="b"/>
            <a:pathLst>
              <a:path w="1893427" h="3053914">
                <a:moveTo>
                  <a:pt x="0" y="0"/>
                </a:moveTo>
                <a:lnTo>
                  <a:pt x="1893427" y="0"/>
                </a:lnTo>
                <a:lnTo>
                  <a:pt x="1893427" y="3053914"/>
                </a:lnTo>
                <a:lnTo>
                  <a:pt x="0" y="305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094391" y="1329451"/>
            <a:ext cx="1893427" cy="3053914"/>
          </a:xfrm>
          <a:custGeom>
            <a:avLst/>
            <a:gdLst/>
            <a:ahLst/>
            <a:cxnLst/>
            <a:rect l="l" t="t" r="r" b="b"/>
            <a:pathLst>
              <a:path w="1893427" h="3053914">
                <a:moveTo>
                  <a:pt x="0" y="0"/>
                </a:moveTo>
                <a:lnTo>
                  <a:pt x="1893427" y="0"/>
                </a:lnTo>
                <a:lnTo>
                  <a:pt x="1893427" y="3053914"/>
                </a:lnTo>
                <a:lnTo>
                  <a:pt x="0" y="3053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74740" y="1329451"/>
            <a:ext cx="869260" cy="1268712"/>
          </a:xfrm>
          <a:custGeom>
            <a:avLst/>
            <a:gdLst/>
            <a:ahLst/>
            <a:cxnLst/>
            <a:rect l="l" t="t" r="r" b="b"/>
            <a:pathLst>
              <a:path w="869260" h="1268712">
                <a:moveTo>
                  <a:pt x="0" y="0"/>
                </a:moveTo>
                <a:lnTo>
                  <a:pt x="869260" y="0"/>
                </a:lnTo>
                <a:lnTo>
                  <a:pt x="869260" y="1268711"/>
                </a:lnTo>
                <a:lnTo>
                  <a:pt x="0" y="12687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96869" y="2895980"/>
            <a:ext cx="1371098" cy="1487385"/>
          </a:xfrm>
          <a:custGeom>
            <a:avLst/>
            <a:gdLst/>
            <a:ahLst/>
            <a:cxnLst/>
            <a:rect l="l" t="t" r="r" b="b"/>
            <a:pathLst>
              <a:path w="1371098" h="1487385">
                <a:moveTo>
                  <a:pt x="0" y="0"/>
                </a:moveTo>
                <a:lnTo>
                  <a:pt x="1371098" y="0"/>
                </a:lnTo>
                <a:lnTo>
                  <a:pt x="1371098" y="1487384"/>
                </a:lnTo>
                <a:lnTo>
                  <a:pt x="0" y="1487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987818" y="2856408"/>
            <a:ext cx="1371098" cy="1487385"/>
          </a:xfrm>
          <a:custGeom>
            <a:avLst/>
            <a:gdLst/>
            <a:ahLst/>
            <a:cxnLst/>
            <a:rect l="l" t="t" r="r" b="b"/>
            <a:pathLst>
              <a:path w="1371098" h="1487385">
                <a:moveTo>
                  <a:pt x="0" y="0"/>
                </a:moveTo>
                <a:lnTo>
                  <a:pt x="1371098" y="0"/>
                </a:lnTo>
                <a:lnTo>
                  <a:pt x="1371098" y="1487384"/>
                </a:lnTo>
                <a:lnTo>
                  <a:pt x="0" y="1487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62440" y="3349235"/>
            <a:ext cx="281560" cy="6452407"/>
          </a:xfrm>
          <a:custGeom>
            <a:avLst/>
            <a:gdLst/>
            <a:ahLst/>
            <a:cxnLst/>
            <a:rect l="l" t="t" r="r" b="b"/>
            <a:pathLst>
              <a:path w="281560" h="6452407">
                <a:moveTo>
                  <a:pt x="0" y="0"/>
                </a:moveTo>
                <a:lnTo>
                  <a:pt x="281560" y="0"/>
                </a:lnTo>
                <a:lnTo>
                  <a:pt x="281560" y="6452407"/>
                </a:lnTo>
                <a:lnTo>
                  <a:pt x="0" y="6452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651644" y="4909502"/>
            <a:ext cx="6120747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 dirty="0">
                <a:solidFill>
                  <a:srgbClr val="869C40"/>
                </a:solidFill>
                <a:latin typeface="Bobby Jones"/>
              </a:rPr>
              <a:t>HAUSHALT MAT 2 PERSOUNEN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2105" y="4909502"/>
            <a:ext cx="8391426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 dirty="0">
                <a:solidFill>
                  <a:srgbClr val="869C40"/>
                </a:solidFill>
                <a:latin typeface="Bobby Jones"/>
              </a:rPr>
              <a:t>HAUSHALT MAT 2 PERSOUNEN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72390" y="568964"/>
            <a:ext cx="9688841" cy="435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 dirty="0">
                <a:solidFill>
                  <a:srgbClr val="869C40"/>
                </a:solidFill>
                <a:latin typeface="Bobby Jones"/>
              </a:rPr>
              <a:t>RECHEBEISPILLER /</a:t>
            </a: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Verglach</a:t>
            </a:r>
            <a:endParaRPr lang="en-US" sz="3999" dirty="0">
              <a:solidFill>
                <a:srgbClr val="869C40"/>
              </a:solidFill>
              <a:latin typeface="Bobby Jone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51644" y="5629006"/>
            <a:ext cx="6120747" cy="496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 dirty="0">
                <a:solidFill>
                  <a:srgbClr val="869C40"/>
                </a:solidFill>
                <a:latin typeface="Bobby Jones"/>
              </a:rPr>
              <a:t>80 L POUBELLE </a:t>
            </a:r>
            <a:r>
              <a:rPr lang="en-US" sz="3500" dirty="0">
                <a:solidFill>
                  <a:srgbClr val="BD2625"/>
                </a:solidFill>
                <a:latin typeface="Bobby Jones"/>
              </a:rPr>
              <a:t>HAUT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4594" y="6623699"/>
            <a:ext cx="7860618" cy="8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52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:</a:t>
            </a: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Variable = </a:t>
            </a:r>
            <a:r>
              <a:rPr lang="en-US" sz="3127" dirty="0">
                <a:solidFill>
                  <a:srgbClr val="B91A19"/>
                </a:solidFill>
                <a:latin typeface="Bobby Jones"/>
              </a:rPr>
              <a:t>108 €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792105" y="5629006"/>
            <a:ext cx="704809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3500" dirty="0">
                <a:solidFill>
                  <a:srgbClr val="869C40"/>
                </a:solidFill>
                <a:latin typeface="Bobby Jones"/>
              </a:rPr>
              <a:t>80 L POUBELLE </a:t>
            </a:r>
            <a:r>
              <a:rPr lang="en-US" sz="3500" dirty="0" err="1" smtClean="0">
                <a:solidFill>
                  <a:srgbClr val="B91A19"/>
                </a:solidFill>
                <a:latin typeface="Bobby Jones"/>
              </a:rPr>
              <a:t>vum</a:t>
            </a:r>
            <a:r>
              <a:rPr lang="en-US" sz="3500" dirty="0" smtClean="0">
                <a:solidFill>
                  <a:srgbClr val="B91A19"/>
                </a:solidFill>
                <a:latin typeface="Bobby Jones"/>
              </a:rPr>
              <a:t> 1 </a:t>
            </a:r>
            <a:r>
              <a:rPr lang="en-US" sz="3500" dirty="0" err="1">
                <a:solidFill>
                  <a:srgbClr val="B91A19"/>
                </a:solidFill>
                <a:latin typeface="Bobby Jones"/>
              </a:rPr>
              <a:t>januar</a:t>
            </a:r>
            <a:r>
              <a:rPr lang="en-US" sz="3500" dirty="0">
                <a:solidFill>
                  <a:srgbClr val="B91A19"/>
                </a:solidFill>
                <a:latin typeface="Bobby Jones"/>
              </a:rPr>
              <a:t> </a:t>
            </a:r>
            <a:r>
              <a:rPr lang="en-US" sz="3500" dirty="0" smtClean="0">
                <a:solidFill>
                  <a:srgbClr val="B91A19"/>
                </a:solidFill>
                <a:latin typeface="Bobby Jones"/>
              </a:rPr>
              <a:t>2024 un</a:t>
            </a:r>
            <a:endParaRPr lang="en-US" sz="3500" dirty="0">
              <a:solidFill>
                <a:srgbClr val="B91A19"/>
              </a:solidFill>
              <a:latin typeface="Bobby Jone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576407" y="6623699"/>
            <a:ext cx="7860618" cy="88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0-26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:</a:t>
            </a: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fixe 36€ +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Variable 108 €= </a:t>
            </a:r>
            <a:r>
              <a:rPr lang="en-US" sz="3127" dirty="0">
                <a:solidFill>
                  <a:srgbClr val="B91A19"/>
                </a:solidFill>
                <a:latin typeface="Bobby Jones"/>
              </a:rPr>
              <a:t>144 €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76407" y="8143762"/>
            <a:ext cx="871159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5190" lvl="1" indent="-337595">
              <a:lnSpc>
                <a:spcPts val="3408"/>
              </a:lnSpc>
              <a:buFont typeface="Arial"/>
              <a:buChar char="•"/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52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 (= 26 + 26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vidages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Supplémentaires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):</a:t>
            </a: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fixe 36€ + </a:t>
            </a:r>
            <a:r>
              <a:rPr lang="en-US" sz="3127" dirty="0" err="1">
                <a:solidFill>
                  <a:srgbClr val="000000"/>
                </a:solidFill>
                <a:latin typeface="Bobby Jones"/>
              </a:rPr>
              <a:t>Taxe</a:t>
            </a:r>
            <a:r>
              <a:rPr lang="en-US" sz="3127" dirty="0">
                <a:solidFill>
                  <a:srgbClr val="000000"/>
                </a:solidFill>
                <a:latin typeface="Bobby Jones"/>
              </a:rPr>
              <a:t> Variable 81 € = 144 €</a:t>
            </a:r>
          </a:p>
          <a:p>
            <a:pPr>
              <a:lnSpc>
                <a:spcPts val="3408"/>
              </a:lnSpc>
            </a:pPr>
            <a:endParaRPr lang="en-US" sz="3127" dirty="0">
              <a:solidFill>
                <a:srgbClr val="000000"/>
              </a:solidFill>
              <a:latin typeface="Bobby Jones"/>
            </a:endParaRPr>
          </a:p>
          <a:p>
            <a:pPr>
              <a:lnSpc>
                <a:spcPts val="3408"/>
              </a:lnSpc>
            </a:pPr>
            <a:r>
              <a:rPr lang="en-US" sz="3127" dirty="0">
                <a:solidFill>
                  <a:srgbClr val="000000"/>
                </a:solidFill>
                <a:latin typeface="Bobby Jones"/>
              </a:rPr>
              <a:t>        + 26 x 2,40 €    = 62,40                                  </a:t>
            </a:r>
            <a:r>
              <a:rPr lang="en-US" sz="3127">
                <a:solidFill>
                  <a:srgbClr val="000000"/>
                </a:solidFill>
                <a:latin typeface="Bobby Jones"/>
              </a:rPr>
              <a:t>= </a:t>
            </a:r>
            <a:r>
              <a:rPr lang="en-US" sz="3127">
                <a:solidFill>
                  <a:srgbClr val="B91A19"/>
                </a:solidFill>
                <a:latin typeface="Bobby Jones"/>
              </a:rPr>
              <a:t>206,40 </a:t>
            </a:r>
            <a:r>
              <a:rPr lang="en-US" sz="3127" dirty="0">
                <a:solidFill>
                  <a:srgbClr val="B91A19"/>
                </a:solidFill>
                <a:latin typeface="Bobby Jones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4275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579874" y="5026241"/>
          <a:ext cx="6367240" cy="2453324"/>
        </p:xfrm>
        <a:graphic>
          <a:graphicData uri="http://schemas.openxmlformats.org/drawingml/2006/table">
            <a:tbl>
              <a:tblPr/>
              <a:tblGrid>
                <a:gridCol w="3519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8199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  Volume Bac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869C40"/>
                          </a:solidFill>
                          <a:latin typeface="Bobby Jones"/>
                        </a:rPr>
                        <a:t>120 L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869C40"/>
                          </a:solidFill>
                          <a:latin typeface="Bobby Jones"/>
                        </a:rPr>
                        <a:t>240 L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12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Taxe annuelle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  72 €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92 €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649789" y="4760955"/>
          <a:ext cx="5805487" cy="2983896"/>
        </p:xfrm>
        <a:graphic>
          <a:graphicData uri="http://schemas.openxmlformats.org/drawingml/2006/table">
            <a:tbl>
              <a:tblPr/>
              <a:tblGrid>
                <a:gridCol w="180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051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Volume 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869C40"/>
                          </a:solidFill>
                          <a:latin typeface="Bobby Jones"/>
                        </a:rPr>
                        <a:t>0-2 m3  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869C40"/>
                          </a:solidFill>
                          <a:latin typeface="Bobby Jones"/>
                        </a:rPr>
                        <a:t>&gt; 2 m3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83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  Taxe  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 20 €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 40 €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57150" marR="57150" marT="57150" marB="5715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2215006" y="2541657"/>
            <a:ext cx="4272977" cy="1751921"/>
          </a:xfrm>
          <a:custGeom>
            <a:avLst/>
            <a:gdLst/>
            <a:ahLst/>
            <a:cxnLst/>
            <a:rect l="l" t="t" r="r" b="b"/>
            <a:pathLst>
              <a:path w="4272977" h="1751921">
                <a:moveTo>
                  <a:pt x="0" y="0"/>
                </a:moveTo>
                <a:lnTo>
                  <a:pt x="4272977" y="0"/>
                </a:lnTo>
                <a:lnTo>
                  <a:pt x="4272977" y="1751921"/>
                </a:lnTo>
                <a:lnTo>
                  <a:pt x="0" y="1751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2996429" y="2026808"/>
            <a:ext cx="1815006" cy="2781619"/>
          </a:xfrm>
          <a:custGeom>
            <a:avLst/>
            <a:gdLst/>
            <a:ahLst/>
            <a:cxnLst/>
            <a:rect l="l" t="t" r="r" b="b"/>
            <a:pathLst>
              <a:path w="1815006" h="2781619">
                <a:moveTo>
                  <a:pt x="0" y="0"/>
                </a:moveTo>
                <a:lnTo>
                  <a:pt x="1815007" y="0"/>
                </a:lnTo>
                <a:lnTo>
                  <a:pt x="1815007" y="2781619"/>
                </a:lnTo>
                <a:lnTo>
                  <a:pt x="0" y="2781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1315" y="1647190"/>
            <a:ext cx="8262434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ENLÈVEMENT DE DÉCHETS ENCOMBRANTS</a:t>
            </a:r>
          </a:p>
          <a:p>
            <a:pPr>
              <a:lnSpc>
                <a:spcPts val="4359"/>
              </a:lnSpc>
            </a:pPr>
            <a:endParaRPr lang="en-US" sz="3999">
              <a:solidFill>
                <a:srgbClr val="869C40"/>
              </a:solidFill>
              <a:latin typeface="Bobby Jone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17774" y="1647190"/>
            <a:ext cx="7172317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ENLÈVEMENT DES DÉCHETS VERTS</a:t>
            </a:r>
          </a:p>
          <a:p>
            <a:pPr>
              <a:lnSpc>
                <a:spcPts val="4359"/>
              </a:lnSpc>
            </a:pPr>
            <a:endParaRPr lang="en-US" sz="3999">
              <a:solidFill>
                <a:srgbClr val="869C40"/>
              </a:solidFill>
              <a:latin typeface="Bobby Jon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147783" y="3508560"/>
          <a:ext cx="11992433" cy="4885021"/>
        </p:xfrm>
        <a:graphic>
          <a:graphicData uri="http://schemas.openxmlformats.org/drawingml/2006/table">
            <a:tbl>
              <a:tblPr/>
              <a:tblGrid>
                <a:gridCol w="6903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3655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Vente serrure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Prix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Montage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464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Vente serrure automatique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35 €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50 €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122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Vente serrure pour conteneurs   660 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70 €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50 €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780"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latin typeface="Bobby Jones"/>
                        </a:rPr>
                        <a:t>Vente serrure pour conteneurs 1100 L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50 €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200"/>
                        </a:lnSpc>
                        <a:defRPr/>
                      </a:pPr>
                      <a:r>
                        <a:rPr lang="en-US" sz="3000">
                          <a:solidFill>
                            <a:srgbClr val="B91A19"/>
                          </a:solidFill>
                          <a:latin typeface="Bobby Jones"/>
                        </a:rPr>
                        <a:t>50 €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3383698" y="1172747"/>
            <a:ext cx="1071140" cy="1522047"/>
          </a:xfrm>
          <a:custGeom>
            <a:avLst/>
            <a:gdLst/>
            <a:ahLst/>
            <a:cxnLst/>
            <a:rect l="l" t="t" r="r" b="b"/>
            <a:pathLst>
              <a:path w="1071140" h="1522047">
                <a:moveTo>
                  <a:pt x="0" y="0"/>
                </a:moveTo>
                <a:lnTo>
                  <a:pt x="1071140" y="0"/>
                </a:lnTo>
                <a:lnTo>
                  <a:pt x="1071140" y="1522047"/>
                </a:lnTo>
                <a:lnTo>
                  <a:pt x="0" y="1522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98267" y="1572114"/>
            <a:ext cx="8262434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PRIX POUR SERRURE</a:t>
            </a:r>
          </a:p>
          <a:p>
            <a:pPr>
              <a:lnSpc>
                <a:spcPts val="4359"/>
              </a:lnSpc>
            </a:pPr>
            <a:endParaRPr lang="en-US" sz="3999">
              <a:solidFill>
                <a:srgbClr val="869C40"/>
              </a:solidFill>
              <a:latin typeface="Bobby Jon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63972" y="347466"/>
            <a:ext cx="1541036" cy="1856301"/>
          </a:xfrm>
          <a:custGeom>
            <a:avLst/>
            <a:gdLst/>
            <a:ahLst/>
            <a:cxnLst/>
            <a:rect l="l" t="t" r="r" b="b"/>
            <a:pathLst>
              <a:path w="1541036" h="1856301">
                <a:moveTo>
                  <a:pt x="0" y="0"/>
                </a:moveTo>
                <a:lnTo>
                  <a:pt x="1541036" y="0"/>
                </a:lnTo>
                <a:lnTo>
                  <a:pt x="1541036" y="1856301"/>
                </a:lnTo>
                <a:lnTo>
                  <a:pt x="0" y="1856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83613" y="3187187"/>
            <a:ext cx="1301753" cy="1830232"/>
          </a:xfrm>
          <a:custGeom>
            <a:avLst/>
            <a:gdLst/>
            <a:ahLst/>
            <a:cxnLst/>
            <a:rect l="l" t="t" r="r" b="b"/>
            <a:pathLst>
              <a:path w="1301753" h="1830232">
                <a:moveTo>
                  <a:pt x="0" y="0"/>
                </a:moveTo>
                <a:lnTo>
                  <a:pt x="1301753" y="0"/>
                </a:lnTo>
                <a:lnTo>
                  <a:pt x="1301753" y="1830232"/>
                </a:lnTo>
                <a:lnTo>
                  <a:pt x="0" y="1830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63972" y="8156953"/>
            <a:ext cx="1541036" cy="1541036"/>
          </a:xfrm>
          <a:custGeom>
            <a:avLst/>
            <a:gdLst/>
            <a:ahLst/>
            <a:cxnLst/>
            <a:rect l="l" t="t" r="r" b="b"/>
            <a:pathLst>
              <a:path w="1541036" h="1541036">
                <a:moveTo>
                  <a:pt x="0" y="0"/>
                </a:moveTo>
                <a:lnTo>
                  <a:pt x="1541036" y="0"/>
                </a:lnTo>
                <a:lnTo>
                  <a:pt x="1541036" y="1541036"/>
                </a:lnTo>
                <a:lnTo>
                  <a:pt x="0" y="1541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58574" y="5692116"/>
            <a:ext cx="1526793" cy="1689609"/>
          </a:xfrm>
          <a:custGeom>
            <a:avLst/>
            <a:gdLst/>
            <a:ahLst/>
            <a:cxnLst/>
            <a:rect l="l" t="t" r="r" b="b"/>
            <a:pathLst>
              <a:path w="1526793" h="1689609">
                <a:moveTo>
                  <a:pt x="0" y="0"/>
                </a:moveTo>
                <a:lnTo>
                  <a:pt x="1526792" y="0"/>
                </a:lnTo>
                <a:lnTo>
                  <a:pt x="1526792" y="1689610"/>
                </a:lnTo>
                <a:lnTo>
                  <a:pt x="0" y="1689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24876" y="3959428"/>
            <a:ext cx="6085238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869C40"/>
                </a:solidFill>
                <a:latin typeface="Bobby Jones"/>
              </a:rPr>
              <a:t>WAT ASS NET NEI?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23691" y="895789"/>
            <a:ext cx="8264309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PABEIER A GLAS GINN ALL 2 WOCHEN GRATIS EIDEL GEMAACH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23691" y="3464183"/>
            <a:ext cx="8264309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BIO DRECKSKËSCHTE GINN 1 MOL D’WOCH GRATIS EIDEL GEMAACH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23691" y="6032577"/>
            <a:ext cx="8264309" cy="112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SIGRE SÄCK VU 70 L KANN EE BEI BEDARF FIR 5 € OP DER GEMEEN KAFEN.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23691" y="8575309"/>
            <a:ext cx="8264309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PNEUE GINN FIR 2,5 €/PNEU ENTSUERGT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4102303"/>
            <a:ext cx="1101435" cy="1101435"/>
          </a:xfrm>
          <a:custGeom>
            <a:avLst/>
            <a:gdLst/>
            <a:ahLst/>
            <a:cxnLst/>
            <a:rect l="l" t="t" r="r" b="b"/>
            <a:pathLst>
              <a:path w="1101435" h="1101435">
                <a:moveTo>
                  <a:pt x="0" y="0"/>
                </a:moveTo>
                <a:lnTo>
                  <a:pt x="1101435" y="0"/>
                </a:lnTo>
                <a:lnTo>
                  <a:pt x="1101435" y="1101435"/>
                </a:lnTo>
                <a:lnTo>
                  <a:pt x="0" y="11014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30"/>
          <p:cNvSpPr/>
          <p:nvPr/>
        </p:nvSpPr>
        <p:spPr>
          <a:xfrm rot="5400000">
            <a:off x="6051922" y="8493917"/>
            <a:ext cx="883695" cy="883695"/>
          </a:xfrm>
          <a:prstGeom prst="arc">
            <a:avLst/>
          </a:prstGeom>
          <a:solidFill>
            <a:srgbClr val="99B83C">
              <a:alpha val="49000"/>
            </a:srgbClr>
          </a:solidFill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" name="Freeform 2"/>
          <p:cNvSpPr/>
          <p:nvPr/>
        </p:nvSpPr>
        <p:spPr>
          <a:xfrm>
            <a:off x="8433802" y="1315045"/>
            <a:ext cx="1209479" cy="1209479"/>
          </a:xfrm>
          <a:custGeom>
            <a:avLst/>
            <a:gdLst/>
            <a:ahLst/>
            <a:cxnLst/>
            <a:rect l="l" t="t" r="r" b="b"/>
            <a:pathLst>
              <a:path w="1209479" h="1209479">
                <a:moveTo>
                  <a:pt x="0" y="0"/>
                </a:moveTo>
                <a:lnTo>
                  <a:pt x="1209478" y="0"/>
                </a:lnTo>
                <a:lnTo>
                  <a:pt x="1209478" y="1209479"/>
                </a:lnTo>
                <a:lnTo>
                  <a:pt x="0" y="1209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981141" y="513344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23074" y="5433731"/>
            <a:ext cx="3228239" cy="3502034"/>
          </a:xfrm>
          <a:custGeom>
            <a:avLst/>
            <a:gdLst/>
            <a:ahLst/>
            <a:cxnLst/>
            <a:rect l="l" t="t" r="r" b="b"/>
            <a:pathLst>
              <a:path w="3228239" h="3502034">
                <a:moveTo>
                  <a:pt x="0" y="0"/>
                </a:moveTo>
                <a:lnTo>
                  <a:pt x="3228238" y="0"/>
                </a:lnTo>
                <a:lnTo>
                  <a:pt x="3228238" y="3502034"/>
                </a:lnTo>
                <a:lnTo>
                  <a:pt x="0" y="35020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91078" y="5445934"/>
            <a:ext cx="3216990" cy="3489831"/>
          </a:xfrm>
          <a:custGeom>
            <a:avLst/>
            <a:gdLst/>
            <a:ahLst/>
            <a:cxnLst/>
            <a:rect l="l" t="t" r="r" b="b"/>
            <a:pathLst>
              <a:path w="3216990" h="3489831">
                <a:moveTo>
                  <a:pt x="0" y="0"/>
                </a:moveTo>
                <a:lnTo>
                  <a:pt x="3216990" y="0"/>
                </a:lnTo>
                <a:lnTo>
                  <a:pt x="3216990" y="3489831"/>
                </a:lnTo>
                <a:lnTo>
                  <a:pt x="0" y="3489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6316124"/>
            <a:ext cx="1681660" cy="1749451"/>
          </a:xfrm>
          <a:custGeom>
            <a:avLst/>
            <a:gdLst/>
            <a:ahLst/>
            <a:cxnLst/>
            <a:rect l="l" t="t" r="r" b="b"/>
            <a:pathLst>
              <a:path w="1681660" h="1749451">
                <a:moveTo>
                  <a:pt x="0" y="0"/>
                </a:moveTo>
                <a:lnTo>
                  <a:pt x="1681660" y="0"/>
                </a:lnTo>
                <a:lnTo>
                  <a:pt x="1681660" y="1749451"/>
                </a:lnTo>
                <a:lnTo>
                  <a:pt x="0" y="1749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17643" y="6090708"/>
            <a:ext cx="1858410" cy="1763167"/>
          </a:xfrm>
          <a:custGeom>
            <a:avLst/>
            <a:gdLst/>
            <a:ahLst/>
            <a:cxnLst/>
            <a:rect l="l" t="t" r="r" b="b"/>
            <a:pathLst>
              <a:path w="1858410" h="1763167">
                <a:moveTo>
                  <a:pt x="0" y="0"/>
                </a:moveTo>
                <a:lnTo>
                  <a:pt x="1858410" y="0"/>
                </a:lnTo>
                <a:lnTo>
                  <a:pt x="1858410" y="1763166"/>
                </a:lnTo>
                <a:lnTo>
                  <a:pt x="0" y="17631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820504" y="151725"/>
            <a:ext cx="6646992" cy="1163320"/>
          </a:xfrm>
          <a:prstGeom prst="rect">
            <a:avLst/>
          </a:prstGeom>
          <a:ln>
            <a:solidFill>
              <a:srgbClr val="99B83C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dirty="0">
                <a:solidFill>
                  <a:srgbClr val="869C40"/>
                </a:solidFill>
                <a:latin typeface="Bobby Jones"/>
              </a:rPr>
              <a:t>WAT ASS WICHTEG?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5" y="2708212"/>
            <a:ext cx="1828800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Bobby Jones"/>
              </a:rPr>
              <a:t>WANN DIR WËLLT DAT ÄR DRECKSKËSCHT EIDEL GEMAACH GËTT,</a:t>
            </a:r>
          </a:p>
          <a:p>
            <a:pPr algn="ctr">
              <a:lnSpc>
                <a:spcPts val="6300"/>
              </a:lnSpc>
            </a:pPr>
            <a:r>
              <a:rPr lang="en-US" sz="4500" dirty="0">
                <a:solidFill>
                  <a:srgbClr val="000000"/>
                </a:solidFill>
                <a:latin typeface="Bobby Jones"/>
              </a:rPr>
              <a:t>STELLT SE </a:t>
            </a:r>
            <a:r>
              <a:rPr lang="en-US" sz="4500" dirty="0" err="1">
                <a:solidFill>
                  <a:srgbClr val="000000"/>
                </a:solidFill>
                <a:latin typeface="Bobby Jones"/>
              </a:rPr>
              <a:t>zur</a:t>
            </a:r>
            <a:r>
              <a:rPr lang="en-US" sz="4500" dirty="0">
                <a:solidFill>
                  <a:srgbClr val="000000"/>
                </a:solidFill>
                <a:latin typeface="Bobby Jone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obby Jones"/>
              </a:rPr>
              <a:t>richteger</a:t>
            </a:r>
            <a:r>
              <a:rPr lang="en-US" sz="4500" dirty="0">
                <a:solidFill>
                  <a:srgbClr val="000000"/>
                </a:solidFill>
                <a:latin typeface="Bobby Jone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Bobby Jones"/>
              </a:rPr>
              <a:t>auerzäit</a:t>
            </a:r>
            <a:r>
              <a:rPr lang="en-US" sz="4500" dirty="0">
                <a:solidFill>
                  <a:srgbClr val="000000"/>
                </a:solidFill>
                <a:latin typeface="Bobby Jones"/>
              </a:rPr>
              <a:t> MAM GRËFF ZUR STROOSS!</a:t>
            </a:r>
          </a:p>
        </p:txBody>
      </p:sp>
      <p:sp>
        <p:nvSpPr>
          <p:cNvPr id="11" name="Ellipse 10"/>
          <p:cNvSpPr/>
          <p:nvPr/>
        </p:nvSpPr>
        <p:spPr>
          <a:xfrm>
            <a:off x="6014052" y="4355789"/>
            <a:ext cx="1248459" cy="1248459"/>
          </a:xfrm>
          <a:prstGeom prst="ellipse">
            <a:avLst/>
          </a:prstGeom>
          <a:noFill/>
          <a:ln w="920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638361" y="4999508"/>
            <a:ext cx="0" cy="404316"/>
          </a:xfrm>
          <a:prstGeom prst="straightConnector1">
            <a:avLst/>
          </a:prstGeom>
          <a:ln w="50800">
            <a:solidFill>
              <a:srgbClr val="99B8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638281" y="4489424"/>
            <a:ext cx="0" cy="490594"/>
          </a:xfrm>
          <a:prstGeom prst="line">
            <a:avLst/>
          </a:prstGeom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6571566" y="4905634"/>
            <a:ext cx="133430" cy="133430"/>
          </a:xfrm>
          <a:prstGeom prst="ellipse">
            <a:avLst/>
          </a:prstGeom>
          <a:solidFill>
            <a:srgbClr val="99B83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17" name="Ellipse 16"/>
          <p:cNvSpPr/>
          <p:nvPr/>
        </p:nvSpPr>
        <p:spPr>
          <a:xfrm>
            <a:off x="5888134" y="8357529"/>
            <a:ext cx="1248459" cy="1248459"/>
          </a:xfrm>
          <a:prstGeom prst="ellipse">
            <a:avLst/>
          </a:prstGeom>
          <a:noFill/>
          <a:ln w="920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6239955" y="8974090"/>
            <a:ext cx="267501" cy="334588"/>
          </a:xfrm>
          <a:prstGeom prst="straightConnector1">
            <a:avLst/>
          </a:prstGeom>
          <a:ln w="50800">
            <a:solidFill>
              <a:srgbClr val="99B8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512363" y="8491164"/>
            <a:ext cx="0" cy="490594"/>
          </a:xfrm>
          <a:prstGeom prst="line">
            <a:avLst/>
          </a:prstGeom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6440741" y="8907375"/>
            <a:ext cx="133430" cy="133430"/>
          </a:xfrm>
          <a:prstGeom prst="ellipse">
            <a:avLst/>
          </a:prstGeom>
          <a:solidFill>
            <a:srgbClr val="99B83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0" name="Arc 29"/>
          <p:cNvSpPr/>
          <p:nvPr/>
        </p:nvSpPr>
        <p:spPr>
          <a:xfrm>
            <a:off x="6050505" y="8496300"/>
            <a:ext cx="883695" cy="883695"/>
          </a:xfrm>
          <a:prstGeom prst="arc">
            <a:avLst/>
          </a:prstGeom>
          <a:solidFill>
            <a:srgbClr val="99B83C">
              <a:alpha val="49000"/>
            </a:srgbClr>
          </a:solidFill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3" name="Arc 32"/>
          <p:cNvSpPr/>
          <p:nvPr/>
        </p:nvSpPr>
        <p:spPr>
          <a:xfrm rot="10800000">
            <a:off x="6196433" y="4510724"/>
            <a:ext cx="883695" cy="883695"/>
          </a:xfrm>
          <a:prstGeom prst="arc">
            <a:avLst/>
          </a:prstGeom>
          <a:solidFill>
            <a:srgbClr val="99B83C">
              <a:alpha val="49000"/>
            </a:srgbClr>
          </a:solidFill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4" name="Arc 33"/>
          <p:cNvSpPr/>
          <p:nvPr/>
        </p:nvSpPr>
        <p:spPr>
          <a:xfrm rot="16200000">
            <a:off x="6196432" y="4510724"/>
            <a:ext cx="883695" cy="883695"/>
          </a:xfrm>
          <a:prstGeom prst="arc">
            <a:avLst/>
          </a:prstGeom>
          <a:solidFill>
            <a:srgbClr val="99B83C">
              <a:alpha val="49000"/>
            </a:srgbClr>
          </a:solidFill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37" name="Rectangle 36"/>
          <p:cNvSpPr/>
          <p:nvPr/>
        </p:nvSpPr>
        <p:spPr>
          <a:xfrm>
            <a:off x="2520749" y="4521889"/>
            <a:ext cx="3284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Bobby Jones"/>
              </a:rPr>
              <a:t>ab 18.00 Auer</a:t>
            </a:r>
            <a:endParaRPr lang="lb-LU" dirty="0"/>
          </a:p>
        </p:txBody>
      </p:sp>
      <p:sp>
        <p:nvSpPr>
          <p:cNvPr id="38" name="Rectangle 37"/>
          <p:cNvSpPr/>
          <p:nvPr/>
        </p:nvSpPr>
        <p:spPr>
          <a:xfrm>
            <a:off x="2139798" y="9141384"/>
            <a:ext cx="3713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Bobby Jones"/>
              </a:rPr>
              <a:t>VIRU 07.00 Auer</a:t>
            </a:r>
            <a:endParaRPr lang="lb-LU" dirty="0"/>
          </a:p>
        </p:txBody>
      </p:sp>
      <p:sp>
        <p:nvSpPr>
          <p:cNvPr id="36" name="Arc 35"/>
          <p:cNvSpPr/>
          <p:nvPr/>
        </p:nvSpPr>
        <p:spPr>
          <a:xfrm rot="10800000">
            <a:off x="6051781" y="8493917"/>
            <a:ext cx="883695" cy="883695"/>
          </a:xfrm>
          <a:prstGeom prst="arc">
            <a:avLst>
              <a:gd name="adj1" fmla="val 16200000"/>
              <a:gd name="adj2" fmla="val 18264198"/>
            </a:avLst>
          </a:prstGeom>
          <a:solidFill>
            <a:srgbClr val="99B83C">
              <a:alpha val="49000"/>
            </a:srgbClr>
          </a:solidFill>
          <a:ln w="50800">
            <a:solidFill>
              <a:srgbClr val="99B8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7" y="1707360"/>
            <a:ext cx="6172200" cy="61722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2290354" y="8249665"/>
            <a:ext cx="3357601" cy="1637057"/>
          </a:xfrm>
          <a:custGeom>
            <a:avLst/>
            <a:gdLst/>
            <a:ahLst/>
            <a:cxnLst/>
            <a:rect l="l" t="t" r="r" b="b"/>
            <a:pathLst>
              <a:path w="3357601" h="1637057">
                <a:moveTo>
                  <a:pt x="0" y="0"/>
                </a:moveTo>
                <a:lnTo>
                  <a:pt x="3357601" y="0"/>
                </a:lnTo>
                <a:lnTo>
                  <a:pt x="3357601" y="1637057"/>
                </a:lnTo>
                <a:lnTo>
                  <a:pt x="0" y="1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589018" y="2412210"/>
            <a:ext cx="10196215" cy="50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20"/>
              </a:lnSpc>
            </a:pPr>
            <a:r>
              <a:rPr lang="en-US" sz="6000">
                <a:solidFill>
                  <a:srgbClr val="869C40"/>
                </a:solidFill>
                <a:latin typeface="Bobby Jones"/>
              </a:rPr>
              <a:t>DAT KOMPLETT </a:t>
            </a:r>
          </a:p>
          <a:p>
            <a:pPr>
              <a:lnSpc>
                <a:spcPts val="4920"/>
              </a:lnSpc>
            </a:pPr>
            <a:endParaRPr lang="en-US" sz="6000">
              <a:solidFill>
                <a:srgbClr val="869C40"/>
              </a:solidFill>
              <a:latin typeface="Bobby Jones"/>
            </a:endParaRPr>
          </a:p>
          <a:p>
            <a:pPr>
              <a:lnSpc>
                <a:spcPts val="4920"/>
              </a:lnSpc>
            </a:pPr>
            <a:r>
              <a:rPr lang="en-US" sz="6000">
                <a:solidFill>
                  <a:srgbClr val="869C40"/>
                </a:solidFill>
                <a:latin typeface="Bobby Jones"/>
              </a:rPr>
              <a:t>OFFALL TAXE-REGLEMENT </a:t>
            </a:r>
          </a:p>
          <a:p>
            <a:pPr>
              <a:lnSpc>
                <a:spcPts val="4920"/>
              </a:lnSpc>
            </a:pPr>
            <a:endParaRPr lang="en-US" sz="6000">
              <a:solidFill>
                <a:srgbClr val="869C40"/>
              </a:solidFill>
              <a:latin typeface="Bobby Jones"/>
            </a:endParaRPr>
          </a:p>
          <a:p>
            <a:pPr>
              <a:lnSpc>
                <a:spcPts val="4920"/>
              </a:lnSpc>
            </a:pPr>
            <a:r>
              <a:rPr lang="en-US" sz="6000">
                <a:solidFill>
                  <a:srgbClr val="869C40"/>
                </a:solidFill>
                <a:latin typeface="Bobby Jones"/>
              </a:rPr>
              <a:t>FANNT DIR OP iISEM SITE</a:t>
            </a:r>
          </a:p>
          <a:p>
            <a:pPr>
              <a:lnSpc>
                <a:spcPts val="4920"/>
              </a:lnSpc>
            </a:pPr>
            <a:endParaRPr lang="en-US" sz="6000">
              <a:solidFill>
                <a:srgbClr val="869C40"/>
              </a:solidFill>
              <a:latin typeface="Bobby Jones"/>
            </a:endParaRPr>
          </a:p>
          <a:p>
            <a:pPr>
              <a:lnSpc>
                <a:spcPts val="4920"/>
              </a:lnSpc>
            </a:pPr>
            <a:endParaRPr lang="en-US" sz="6000">
              <a:solidFill>
                <a:srgbClr val="869C40"/>
              </a:solidFill>
              <a:latin typeface="Bobby Jones"/>
            </a:endParaRPr>
          </a:p>
          <a:p>
            <a:pPr>
              <a:lnSpc>
                <a:spcPts val="4920"/>
              </a:lnSpc>
            </a:pPr>
            <a:r>
              <a:rPr lang="en-US" sz="6000">
                <a:solidFill>
                  <a:srgbClr val="869C40"/>
                </a:solidFill>
                <a:latin typeface="Bobby Jones"/>
              </a:rPr>
              <a:t>WWW.wormeldange.lu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78600" y="4440732"/>
            <a:ext cx="2864213" cy="113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57"/>
              </a:lnSpc>
            </a:pPr>
            <a:r>
              <a:rPr lang="en-US" sz="9704">
                <a:solidFill>
                  <a:srgbClr val="B91A19"/>
                </a:solidFill>
                <a:latin typeface="Bobby Jones"/>
              </a:rPr>
              <a:t>100%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 rot="1599367">
            <a:off x="2116140" y="589594"/>
            <a:ext cx="1091211" cy="2365768"/>
          </a:xfrm>
          <a:custGeom>
            <a:avLst/>
            <a:gdLst/>
            <a:ahLst/>
            <a:cxnLst/>
            <a:rect l="l" t="t" r="r" b="b"/>
            <a:pathLst>
              <a:path w="1091211" h="2365768">
                <a:moveTo>
                  <a:pt x="0" y="0"/>
                </a:moveTo>
                <a:lnTo>
                  <a:pt x="1091211" y="0"/>
                </a:lnTo>
                <a:lnTo>
                  <a:pt x="1091211" y="2365768"/>
                </a:lnTo>
                <a:lnTo>
                  <a:pt x="0" y="2365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38203">
            <a:off x="14669522" y="879146"/>
            <a:ext cx="1688398" cy="1786664"/>
          </a:xfrm>
          <a:custGeom>
            <a:avLst/>
            <a:gdLst/>
            <a:ahLst/>
            <a:cxnLst/>
            <a:rect l="l" t="t" r="r" b="b"/>
            <a:pathLst>
              <a:path w="1688398" h="1786664">
                <a:moveTo>
                  <a:pt x="0" y="0"/>
                </a:moveTo>
                <a:lnTo>
                  <a:pt x="1688398" y="0"/>
                </a:lnTo>
                <a:lnTo>
                  <a:pt x="1688398" y="1786664"/>
                </a:lnTo>
                <a:lnTo>
                  <a:pt x="0" y="1786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99709" y="6684709"/>
            <a:ext cx="1524074" cy="2667963"/>
          </a:xfrm>
          <a:custGeom>
            <a:avLst/>
            <a:gdLst/>
            <a:ahLst/>
            <a:cxnLst/>
            <a:rect l="l" t="t" r="r" b="b"/>
            <a:pathLst>
              <a:path w="1524074" h="2667963">
                <a:moveTo>
                  <a:pt x="0" y="0"/>
                </a:moveTo>
                <a:lnTo>
                  <a:pt x="1524073" y="0"/>
                </a:lnTo>
                <a:lnTo>
                  <a:pt x="1524073" y="2667962"/>
                </a:lnTo>
                <a:lnTo>
                  <a:pt x="0" y="26679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85268">
            <a:off x="15185515" y="6966449"/>
            <a:ext cx="1532070" cy="2384545"/>
          </a:xfrm>
          <a:custGeom>
            <a:avLst/>
            <a:gdLst/>
            <a:ahLst/>
            <a:cxnLst/>
            <a:rect l="l" t="t" r="r" b="b"/>
            <a:pathLst>
              <a:path w="1532070" h="2384545">
                <a:moveTo>
                  <a:pt x="0" y="0"/>
                </a:moveTo>
                <a:lnTo>
                  <a:pt x="1532070" y="0"/>
                </a:lnTo>
                <a:lnTo>
                  <a:pt x="1532070" y="2384545"/>
                </a:lnTo>
                <a:lnTo>
                  <a:pt x="0" y="23845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7275" y="3762702"/>
            <a:ext cx="2304698" cy="2198106"/>
          </a:xfrm>
          <a:custGeom>
            <a:avLst/>
            <a:gdLst/>
            <a:ahLst/>
            <a:cxnLst/>
            <a:rect l="l" t="t" r="r" b="b"/>
            <a:pathLst>
              <a:path w="2304698" h="2198106">
                <a:moveTo>
                  <a:pt x="0" y="0"/>
                </a:moveTo>
                <a:lnTo>
                  <a:pt x="2304698" y="0"/>
                </a:lnTo>
                <a:lnTo>
                  <a:pt x="2304698" y="2198107"/>
                </a:lnTo>
                <a:lnTo>
                  <a:pt x="0" y="21981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593799">
            <a:off x="14975194" y="3565150"/>
            <a:ext cx="1611379" cy="2310221"/>
          </a:xfrm>
          <a:custGeom>
            <a:avLst/>
            <a:gdLst/>
            <a:ahLst/>
            <a:cxnLst/>
            <a:rect l="l" t="t" r="r" b="b"/>
            <a:pathLst>
              <a:path w="1611379" h="2310221">
                <a:moveTo>
                  <a:pt x="0" y="0"/>
                </a:moveTo>
                <a:lnTo>
                  <a:pt x="1611380" y="0"/>
                </a:lnTo>
                <a:lnTo>
                  <a:pt x="1611380" y="2310221"/>
                </a:lnTo>
                <a:lnTo>
                  <a:pt x="0" y="23102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492374" y="8377719"/>
            <a:ext cx="3357601" cy="1637057"/>
          </a:xfrm>
          <a:custGeom>
            <a:avLst/>
            <a:gdLst/>
            <a:ahLst/>
            <a:cxnLst/>
            <a:rect l="l" t="t" r="r" b="b"/>
            <a:pathLst>
              <a:path w="3357601" h="1637057">
                <a:moveTo>
                  <a:pt x="0" y="0"/>
                </a:moveTo>
                <a:lnTo>
                  <a:pt x="3357601" y="0"/>
                </a:lnTo>
                <a:lnTo>
                  <a:pt x="3357601" y="1637058"/>
                </a:lnTo>
                <a:lnTo>
                  <a:pt x="0" y="163705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76232" y="2309253"/>
            <a:ext cx="10389884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7"/>
              </a:lnSpc>
            </a:pPr>
            <a:r>
              <a:rPr lang="en-US" sz="9660" dirty="0">
                <a:solidFill>
                  <a:srgbClr val="869C40"/>
                </a:solidFill>
                <a:latin typeface="Bobby Jones Bold"/>
              </a:rPr>
              <a:t>RECYCLÉIERE MÉCHT SECH BEZUELT !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0380" y="6698162"/>
            <a:ext cx="598761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3384" dirty="0">
                <a:solidFill>
                  <a:srgbClr val="869C40"/>
                </a:solidFill>
                <a:latin typeface="Open Sans Bold"/>
              </a:rPr>
              <a:t>76 00 </a:t>
            </a:r>
            <a:r>
              <a:rPr lang="en-US" sz="3384" dirty="0" smtClean="0">
                <a:solidFill>
                  <a:srgbClr val="869C40"/>
                </a:solidFill>
                <a:latin typeface="Open Sans Bold"/>
              </a:rPr>
              <a:t>31-317 | 76 00 31 - 303</a:t>
            </a:r>
            <a:endParaRPr lang="en-US" sz="3384" dirty="0">
              <a:solidFill>
                <a:srgbClr val="869C40"/>
              </a:solidFill>
              <a:latin typeface="Open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976232" y="5941759"/>
            <a:ext cx="10335535" cy="43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</a:pPr>
            <a:r>
              <a:rPr lang="en-US" sz="2701">
                <a:solidFill>
                  <a:srgbClr val="869C40"/>
                </a:solidFill>
                <a:latin typeface="Open Sans Bold"/>
              </a:rPr>
              <a:t>FIR WEIDER FROEN KONTAKTÉIERT IIS GÄREN UM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3259" y="3711243"/>
            <a:ext cx="1284507" cy="1284507"/>
          </a:xfrm>
          <a:custGeom>
            <a:avLst/>
            <a:gdLst/>
            <a:ahLst/>
            <a:cxnLst/>
            <a:rect l="l" t="t" r="r" b="b"/>
            <a:pathLst>
              <a:path w="1284507" h="1284507">
                <a:moveTo>
                  <a:pt x="0" y="0"/>
                </a:moveTo>
                <a:lnTo>
                  <a:pt x="1284507" y="0"/>
                </a:lnTo>
                <a:lnTo>
                  <a:pt x="1284507" y="1284507"/>
                </a:lnTo>
                <a:lnTo>
                  <a:pt x="0" y="128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4876" y="2346313"/>
            <a:ext cx="1061274" cy="1012190"/>
          </a:xfrm>
          <a:custGeom>
            <a:avLst/>
            <a:gdLst/>
            <a:ahLst/>
            <a:cxnLst/>
            <a:rect l="l" t="t" r="r" b="b"/>
            <a:pathLst>
              <a:path w="1061274" h="1012190">
                <a:moveTo>
                  <a:pt x="0" y="0"/>
                </a:moveTo>
                <a:lnTo>
                  <a:pt x="1061274" y="0"/>
                </a:lnTo>
                <a:lnTo>
                  <a:pt x="1061274" y="1012190"/>
                </a:lnTo>
                <a:lnTo>
                  <a:pt x="0" y="1012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0882" y="5348175"/>
            <a:ext cx="869260" cy="1268712"/>
          </a:xfrm>
          <a:custGeom>
            <a:avLst/>
            <a:gdLst/>
            <a:ahLst/>
            <a:cxnLst/>
            <a:rect l="l" t="t" r="r" b="b"/>
            <a:pathLst>
              <a:path w="869260" h="1268712">
                <a:moveTo>
                  <a:pt x="0" y="0"/>
                </a:moveTo>
                <a:lnTo>
                  <a:pt x="869261" y="0"/>
                </a:lnTo>
                <a:lnTo>
                  <a:pt x="869261" y="1268712"/>
                </a:lnTo>
                <a:lnTo>
                  <a:pt x="0" y="12687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72841" y="7994821"/>
            <a:ext cx="3357601" cy="1637057"/>
          </a:xfrm>
          <a:custGeom>
            <a:avLst/>
            <a:gdLst/>
            <a:ahLst/>
            <a:cxnLst/>
            <a:rect l="l" t="t" r="r" b="b"/>
            <a:pathLst>
              <a:path w="3357601" h="1637057">
                <a:moveTo>
                  <a:pt x="0" y="0"/>
                </a:moveTo>
                <a:lnTo>
                  <a:pt x="3357601" y="0"/>
                </a:lnTo>
                <a:lnTo>
                  <a:pt x="3357601" y="1637057"/>
                </a:lnTo>
                <a:lnTo>
                  <a:pt x="0" y="16370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4876" y="6969312"/>
            <a:ext cx="1101435" cy="1101435"/>
          </a:xfrm>
          <a:custGeom>
            <a:avLst/>
            <a:gdLst/>
            <a:ahLst/>
            <a:cxnLst/>
            <a:rect l="l" t="t" r="r" b="b"/>
            <a:pathLst>
              <a:path w="1101435" h="1101435">
                <a:moveTo>
                  <a:pt x="0" y="0"/>
                </a:moveTo>
                <a:lnTo>
                  <a:pt x="1101434" y="0"/>
                </a:lnTo>
                <a:lnTo>
                  <a:pt x="1101434" y="1101434"/>
                </a:lnTo>
                <a:lnTo>
                  <a:pt x="0" y="1101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88288" y="8422399"/>
            <a:ext cx="1209479" cy="1209479"/>
          </a:xfrm>
          <a:custGeom>
            <a:avLst/>
            <a:gdLst/>
            <a:ahLst/>
            <a:cxnLst/>
            <a:rect l="l" t="t" r="r" b="b"/>
            <a:pathLst>
              <a:path w="1209479" h="1209479">
                <a:moveTo>
                  <a:pt x="0" y="0"/>
                </a:moveTo>
                <a:lnTo>
                  <a:pt x="1209478" y="0"/>
                </a:lnTo>
                <a:lnTo>
                  <a:pt x="1209478" y="1209479"/>
                </a:lnTo>
                <a:lnTo>
                  <a:pt x="0" y="12094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375602"/>
            <a:ext cx="4653707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869C40"/>
                </a:solidFill>
                <a:latin typeface="Bobby Jones"/>
              </a:rPr>
              <a:t>PROGRAMM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73860" y="2693975"/>
            <a:ext cx="13077782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 dirty="0">
                <a:solidFill>
                  <a:srgbClr val="869C40"/>
                </a:solidFill>
                <a:latin typeface="Bobby Jones"/>
              </a:rPr>
              <a:t>RESULTATER AUS DER RESCHTOFFALLANALYSE 2021/2022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73860" y="4195066"/>
            <a:ext cx="15543476" cy="45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OFFALL TAXE-REGLEMENT - WAT ASS NEI?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73860" y="5721602"/>
            <a:ext cx="9688841" cy="45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RECHEBEISPILLER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73860" y="7219563"/>
            <a:ext cx="15543476" cy="45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OFFALL TAXE-REGLEMENT - WAT ASS nEt NEI?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73860" y="8746100"/>
            <a:ext cx="15543476" cy="459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WAt ass wichteg?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 rot="-552641">
            <a:off x="15462294" y="3522426"/>
            <a:ext cx="1582606" cy="1987574"/>
          </a:xfrm>
          <a:custGeom>
            <a:avLst/>
            <a:gdLst/>
            <a:ahLst/>
            <a:cxnLst/>
            <a:rect l="l" t="t" r="r" b="b"/>
            <a:pathLst>
              <a:path w="1582606" h="1987574">
                <a:moveTo>
                  <a:pt x="0" y="0"/>
                </a:moveTo>
                <a:lnTo>
                  <a:pt x="1582606" y="0"/>
                </a:lnTo>
                <a:lnTo>
                  <a:pt x="1582606" y="1987574"/>
                </a:lnTo>
                <a:lnTo>
                  <a:pt x="0" y="1987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60588">
            <a:off x="15460787" y="371943"/>
            <a:ext cx="1107806" cy="1905903"/>
          </a:xfrm>
          <a:custGeom>
            <a:avLst/>
            <a:gdLst/>
            <a:ahLst/>
            <a:cxnLst/>
            <a:rect l="l" t="t" r="r" b="b"/>
            <a:pathLst>
              <a:path w="1107806" h="1905903">
                <a:moveTo>
                  <a:pt x="0" y="0"/>
                </a:moveTo>
                <a:lnTo>
                  <a:pt x="1107806" y="0"/>
                </a:lnTo>
                <a:lnTo>
                  <a:pt x="1107806" y="1905903"/>
                </a:lnTo>
                <a:lnTo>
                  <a:pt x="0" y="19059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55458" flipH="1">
            <a:off x="1034624" y="4190549"/>
            <a:ext cx="1107806" cy="1905903"/>
          </a:xfrm>
          <a:custGeom>
            <a:avLst/>
            <a:gdLst/>
            <a:ahLst/>
            <a:cxnLst/>
            <a:rect l="l" t="t" r="r" b="b"/>
            <a:pathLst>
              <a:path w="1107806" h="1905903">
                <a:moveTo>
                  <a:pt x="1107806" y="0"/>
                </a:moveTo>
                <a:lnTo>
                  <a:pt x="0" y="0"/>
                </a:lnTo>
                <a:lnTo>
                  <a:pt x="0" y="1905902"/>
                </a:lnTo>
                <a:lnTo>
                  <a:pt x="1107806" y="1905902"/>
                </a:lnTo>
                <a:lnTo>
                  <a:pt x="110780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396709">
            <a:off x="616782" y="811176"/>
            <a:ext cx="2403360" cy="1027436"/>
          </a:xfrm>
          <a:custGeom>
            <a:avLst/>
            <a:gdLst/>
            <a:ahLst/>
            <a:cxnLst/>
            <a:rect l="l" t="t" r="r" b="b"/>
            <a:pathLst>
              <a:path w="2403360" h="1027436">
                <a:moveTo>
                  <a:pt x="0" y="0"/>
                </a:moveTo>
                <a:lnTo>
                  <a:pt x="2403360" y="0"/>
                </a:lnTo>
                <a:lnTo>
                  <a:pt x="2403360" y="1027437"/>
                </a:lnTo>
                <a:lnTo>
                  <a:pt x="0" y="10274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99932">
            <a:off x="1633927" y="7401147"/>
            <a:ext cx="892174" cy="2379131"/>
          </a:xfrm>
          <a:custGeom>
            <a:avLst/>
            <a:gdLst/>
            <a:ahLst/>
            <a:cxnLst/>
            <a:rect l="l" t="t" r="r" b="b"/>
            <a:pathLst>
              <a:path w="892174" h="2379131">
                <a:moveTo>
                  <a:pt x="0" y="0"/>
                </a:moveTo>
                <a:lnTo>
                  <a:pt x="892174" y="0"/>
                </a:lnTo>
                <a:lnTo>
                  <a:pt x="892174" y="2379130"/>
                </a:lnTo>
                <a:lnTo>
                  <a:pt x="0" y="23791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726482">
            <a:off x="15959078" y="7421891"/>
            <a:ext cx="1020389" cy="2082426"/>
          </a:xfrm>
          <a:custGeom>
            <a:avLst/>
            <a:gdLst/>
            <a:ahLst/>
            <a:cxnLst/>
            <a:rect l="l" t="t" r="r" b="b"/>
            <a:pathLst>
              <a:path w="1020389" h="2082426">
                <a:moveTo>
                  <a:pt x="0" y="0"/>
                </a:moveTo>
                <a:lnTo>
                  <a:pt x="1020388" y="0"/>
                </a:lnTo>
                <a:lnTo>
                  <a:pt x="1020388" y="2082426"/>
                </a:lnTo>
                <a:lnTo>
                  <a:pt x="0" y="20824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18573" y="6448008"/>
            <a:ext cx="3374061" cy="2991189"/>
          </a:xfrm>
          <a:custGeom>
            <a:avLst/>
            <a:gdLst/>
            <a:ahLst/>
            <a:cxnLst/>
            <a:rect l="l" t="t" r="r" b="b"/>
            <a:pathLst>
              <a:path w="3374061" h="2991189">
                <a:moveTo>
                  <a:pt x="0" y="0"/>
                </a:moveTo>
                <a:lnTo>
                  <a:pt x="3374061" y="0"/>
                </a:lnTo>
                <a:lnTo>
                  <a:pt x="3374061" y="2991189"/>
                </a:lnTo>
                <a:lnTo>
                  <a:pt x="0" y="29911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52171" y="1568317"/>
            <a:ext cx="11506866" cy="4494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72"/>
              </a:lnSpc>
            </a:pPr>
            <a:r>
              <a:rPr lang="en-US" sz="8047">
                <a:solidFill>
                  <a:srgbClr val="869C40"/>
                </a:solidFill>
                <a:latin typeface="Bobby Jones"/>
              </a:rPr>
              <a:t>RESULTATER AUS DER RESCHTOFFALLANALYSE 2021/2022 AN DER GEMEEN WORMER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9931" y="1028700"/>
            <a:ext cx="11343753" cy="7225815"/>
          </a:xfrm>
          <a:custGeom>
            <a:avLst/>
            <a:gdLst/>
            <a:ahLst/>
            <a:cxnLst/>
            <a:rect l="l" t="t" r="r" b="b"/>
            <a:pathLst>
              <a:path w="11343753" h="7225815">
                <a:moveTo>
                  <a:pt x="0" y="0"/>
                </a:moveTo>
                <a:lnTo>
                  <a:pt x="11343753" y="0"/>
                </a:lnTo>
                <a:lnTo>
                  <a:pt x="11343753" y="7225815"/>
                </a:lnTo>
                <a:lnTo>
                  <a:pt x="0" y="7225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095219" y="7092144"/>
            <a:ext cx="3374061" cy="2991189"/>
          </a:xfrm>
          <a:custGeom>
            <a:avLst/>
            <a:gdLst/>
            <a:ahLst/>
            <a:cxnLst/>
            <a:rect l="l" t="t" r="r" b="b"/>
            <a:pathLst>
              <a:path w="3374061" h="2991189">
                <a:moveTo>
                  <a:pt x="0" y="0"/>
                </a:moveTo>
                <a:lnTo>
                  <a:pt x="3374061" y="0"/>
                </a:lnTo>
                <a:lnTo>
                  <a:pt x="3374061" y="2991189"/>
                </a:lnTo>
                <a:lnTo>
                  <a:pt x="0" y="299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1510" y="510120"/>
            <a:ext cx="13596194" cy="8748180"/>
          </a:xfrm>
          <a:custGeom>
            <a:avLst/>
            <a:gdLst/>
            <a:ahLst/>
            <a:cxnLst/>
            <a:rect l="l" t="t" r="r" b="b"/>
            <a:pathLst>
              <a:path w="13596194" h="8748180">
                <a:moveTo>
                  <a:pt x="0" y="0"/>
                </a:moveTo>
                <a:lnTo>
                  <a:pt x="13596194" y="0"/>
                </a:lnTo>
                <a:lnTo>
                  <a:pt x="13596194" y="8748180"/>
                </a:lnTo>
                <a:lnTo>
                  <a:pt x="0" y="87481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82993" y="7109699"/>
            <a:ext cx="3374061" cy="2991189"/>
          </a:xfrm>
          <a:custGeom>
            <a:avLst/>
            <a:gdLst/>
            <a:ahLst/>
            <a:cxnLst/>
            <a:rect l="l" t="t" r="r" b="b"/>
            <a:pathLst>
              <a:path w="3374061" h="2991189">
                <a:moveTo>
                  <a:pt x="0" y="0"/>
                </a:moveTo>
                <a:lnTo>
                  <a:pt x="3374061" y="0"/>
                </a:lnTo>
                <a:lnTo>
                  <a:pt x="3374061" y="2991189"/>
                </a:lnTo>
                <a:lnTo>
                  <a:pt x="0" y="29911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02375" y="4331970"/>
            <a:ext cx="5079425" cy="2306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 dirty="0" err="1">
                <a:solidFill>
                  <a:srgbClr val="869C40"/>
                </a:solidFill>
                <a:latin typeface="Bobby Jones"/>
              </a:rPr>
              <a:t>Firwat</a:t>
            </a:r>
            <a:r>
              <a:rPr lang="en-US" sz="6699" dirty="0">
                <a:solidFill>
                  <a:srgbClr val="869C40"/>
                </a:solidFill>
                <a:latin typeface="Bobby Jones"/>
              </a:rPr>
              <a:t> e </a:t>
            </a:r>
            <a:r>
              <a:rPr lang="en-US" sz="6699" dirty="0" err="1">
                <a:solidFill>
                  <a:srgbClr val="869C40"/>
                </a:solidFill>
                <a:latin typeface="Bobby Jones"/>
              </a:rPr>
              <a:t>Neit</a:t>
            </a:r>
            <a:r>
              <a:rPr lang="en-US" sz="6699" dirty="0">
                <a:solidFill>
                  <a:srgbClr val="869C40"/>
                </a:solidFill>
                <a:latin typeface="Bobby Jones"/>
              </a:rPr>
              <a:t> </a:t>
            </a:r>
            <a:r>
              <a:rPr lang="en-US" sz="6699" dirty="0" err="1">
                <a:solidFill>
                  <a:srgbClr val="869C40"/>
                </a:solidFill>
                <a:latin typeface="Bobby Jones"/>
              </a:rPr>
              <a:t>Reglement</a:t>
            </a:r>
            <a:r>
              <a:rPr lang="en-US" sz="6699" dirty="0">
                <a:solidFill>
                  <a:srgbClr val="869C40"/>
                </a:solidFill>
                <a:latin typeface="Bobby Jones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94991" y="1122020"/>
            <a:ext cx="7845209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 dirty="0">
                <a:solidFill>
                  <a:srgbClr val="869C40"/>
                </a:solidFill>
                <a:latin typeface="Bobby Jones"/>
              </a:rPr>
              <a:t>ENTWÉCKLUNG VUM </a:t>
            </a: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Käschtepunkt</a:t>
            </a:r>
            <a:r>
              <a:rPr lang="en-US" sz="3999" dirty="0">
                <a:solidFill>
                  <a:srgbClr val="869C40"/>
                </a:solidFill>
                <a:latin typeface="Bobby Jones"/>
              </a:rPr>
              <a:t> fir </a:t>
            </a: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d’allgEmEENheet</a:t>
            </a:r>
            <a:r>
              <a:rPr lang="en-US" sz="3999" dirty="0">
                <a:solidFill>
                  <a:srgbClr val="869C40"/>
                </a:solidFill>
                <a:latin typeface="Bobby Jones"/>
              </a:rPr>
              <a:t> am BUDGET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94991" y="7124700"/>
            <a:ext cx="6120747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Gesetzlech</a:t>
            </a:r>
            <a:r>
              <a:rPr lang="en-US" sz="3999" dirty="0">
                <a:solidFill>
                  <a:srgbClr val="869C40"/>
                </a:solidFill>
                <a:latin typeface="Bobby Jones"/>
              </a:rPr>
              <a:t> </a:t>
            </a: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Virgaben</a:t>
            </a:r>
            <a:endParaRPr lang="en-US" sz="3999" dirty="0">
              <a:solidFill>
                <a:srgbClr val="869C40"/>
              </a:solidFill>
              <a:latin typeface="Bobby Jone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94991" y="7998712"/>
            <a:ext cx="8264309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0D0D0E"/>
                </a:solidFill>
                <a:latin typeface="Open Sans"/>
              </a:rPr>
              <a:t>Mir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si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verflicht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de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Prinzip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vum “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Pollueur-Payeur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”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ze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respektéieren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&amp; an der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Matiere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vum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Offall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käschtendeckend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ze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sinn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.</a:t>
            </a:r>
          </a:p>
          <a:p>
            <a:pPr>
              <a:lnSpc>
                <a:spcPts val="3750"/>
              </a:lnSpc>
            </a:pPr>
            <a:endParaRPr lang="en-US" sz="3000" dirty="0">
              <a:solidFill>
                <a:srgbClr val="0D0D0E"/>
              </a:solidFill>
              <a:latin typeface="Open Sans"/>
            </a:endParaRP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A9449DE7-D19A-4DC0-AE80-1382B020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99433"/>
              </p:ext>
            </p:extLst>
          </p:nvPr>
        </p:nvGraphicFramePr>
        <p:xfrm>
          <a:off x="8938670" y="2598660"/>
          <a:ext cx="7881652" cy="414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826">
                  <a:extLst>
                    <a:ext uri="{9D8B030D-6E8A-4147-A177-3AD203B41FA5}">
                      <a16:colId xmlns:a16="http://schemas.microsoft.com/office/drawing/2014/main" val="705357815"/>
                    </a:ext>
                  </a:extLst>
                </a:gridCol>
                <a:gridCol w="3940826">
                  <a:extLst>
                    <a:ext uri="{9D8B030D-6E8A-4147-A177-3AD203B41FA5}">
                      <a16:colId xmlns:a16="http://schemas.microsoft.com/office/drawing/2014/main" val="3709671911"/>
                    </a:ext>
                  </a:extLst>
                </a:gridCol>
              </a:tblGrid>
              <a:tr h="460560">
                <a:tc>
                  <a:txBody>
                    <a:bodyPr/>
                    <a:lstStyle/>
                    <a:p>
                      <a:r>
                        <a:rPr lang="fr-LU" sz="2400" dirty="0"/>
                        <a:t>RECETTES</a:t>
                      </a:r>
                      <a:endParaRPr lang="lb-L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2400" dirty="0"/>
                        <a:t>DÉPENSES (+</a:t>
                      </a:r>
                      <a:r>
                        <a:rPr lang="fr-LU" sz="2400" dirty="0" err="1"/>
                        <a:t>Kundel</a:t>
                      </a:r>
                      <a:r>
                        <a:rPr lang="fr-LU" sz="2400" dirty="0"/>
                        <a:t>)</a:t>
                      </a:r>
                      <a:endParaRPr lang="lb-L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65045"/>
                  </a:ext>
                </a:extLst>
              </a:tr>
              <a:tr h="460560">
                <a:tc gridSpan="2">
                  <a:txBody>
                    <a:bodyPr/>
                    <a:lstStyle/>
                    <a:p>
                      <a:pPr algn="ctr"/>
                      <a:r>
                        <a:rPr lang="fr-LU" sz="2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2020</a:t>
                      </a:r>
                      <a:endParaRPr lang="lb-LU" sz="2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b-L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75966"/>
                  </a:ext>
                </a:extLst>
              </a:tr>
              <a:tr h="460560"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227.760,52 €</a:t>
                      </a:r>
                      <a:endParaRPr lang="lb-L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465.361,00 €</a:t>
                      </a:r>
                      <a:endParaRPr lang="lb-L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30717"/>
                  </a:ext>
                </a:extLst>
              </a:tr>
              <a:tr h="4605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LU" sz="2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2021</a:t>
                      </a:r>
                      <a:endParaRPr lang="lb-LU" sz="24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b-L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317742"/>
                  </a:ext>
                </a:extLst>
              </a:tr>
              <a:tr h="460560"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235.678,60 €</a:t>
                      </a:r>
                      <a:endParaRPr lang="lb-L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541.950,00 €</a:t>
                      </a:r>
                      <a:endParaRPr lang="lb-L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142697"/>
                  </a:ext>
                </a:extLst>
              </a:tr>
              <a:tr h="4605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LU" sz="2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2022</a:t>
                      </a:r>
                      <a:endParaRPr lang="lb-LU" sz="24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b-L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28692"/>
                  </a:ext>
                </a:extLst>
              </a:tr>
              <a:tr h="460560"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237.275,00 €</a:t>
                      </a:r>
                      <a:endParaRPr lang="lb-L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559.360,00 €</a:t>
                      </a:r>
                      <a:endParaRPr lang="lb-L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51894"/>
                  </a:ext>
                </a:extLst>
              </a:tr>
              <a:tr h="46056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LU" sz="2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2023</a:t>
                      </a:r>
                      <a:endParaRPr lang="lb-LU" sz="24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b-L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986756"/>
                  </a:ext>
                </a:extLst>
              </a:tr>
              <a:tr h="460560"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242.990,20 €</a:t>
                      </a:r>
                      <a:endParaRPr lang="lb-L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2400" dirty="0"/>
                        <a:t>567.726,00 €</a:t>
                      </a:r>
                      <a:endParaRPr lang="lb-L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9228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67737" y="1028700"/>
            <a:ext cx="1429024" cy="2551829"/>
          </a:xfrm>
          <a:custGeom>
            <a:avLst/>
            <a:gdLst/>
            <a:ahLst/>
            <a:cxnLst/>
            <a:rect l="l" t="t" r="r" b="b"/>
            <a:pathLst>
              <a:path w="1429024" h="2551829">
                <a:moveTo>
                  <a:pt x="0" y="0"/>
                </a:moveTo>
                <a:lnTo>
                  <a:pt x="1429024" y="0"/>
                </a:lnTo>
                <a:lnTo>
                  <a:pt x="1429024" y="2551829"/>
                </a:lnTo>
                <a:lnTo>
                  <a:pt x="0" y="2551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271137" y="2198040"/>
            <a:ext cx="456973" cy="456973"/>
          </a:xfrm>
          <a:custGeom>
            <a:avLst/>
            <a:gdLst/>
            <a:ahLst/>
            <a:cxnLst/>
            <a:rect l="l" t="t" r="r" b="b"/>
            <a:pathLst>
              <a:path w="456973" h="456973">
                <a:moveTo>
                  <a:pt x="0" y="0"/>
                </a:moveTo>
                <a:lnTo>
                  <a:pt x="456973" y="0"/>
                </a:lnTo>
                <a:lnTo>
                  <a:pt x="456973" y="456974"/>
                </a:lnTo>
                <a:lnTo>
                  <a:pt x="0" y="45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423332" y="6385103"/>
            <a:ext cx="1917833" cy="941217"/>
          </a:xfrm>
          <a:custGeom>
            <a:avLst/>
            <a:gdLst/>
            <a:ahLst/>
            <a:cxnLst/>
            <a:rect l="l" t="t" r="r" b="b"/>
            <a:pathLst>
              <a:path w="1917833" h="941217">
                <a:moveTo>
                  <a:pt x="0" y="0"/>
                </a:moveTo>
                <a:lnTo>
                  <a:pt x="1917834" y="0"/>
                </a:lnTo>
                <a:lnTo>
                  <a:pt x="1917834" y="941218"/>
                </a:lnTo>
                <a:lnTo>
                  <a:pt x="0" y="9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02375" y="4331970"/>
            <a:ext cx="4489651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869C40"/>
                </a:solidFill>
                <a:latin typeface="Bobby Jones"/>
              </a:rPr>
              <a:t>WAT ASS NEI?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94991" y="1122020"/>
            <a:ext cx="6120747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ALL POUBELLE KRIT EN CHIP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94991" y="5467350"/>
            <a:ext cx="6120747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>
                <a:solidFill>
                  <a:srgbClr val="869C40"/>
                </a:solidFill>
                <a:latin typeface="Bobby Jones"/>
              </a:rPr>
              <a:t>PRÄISSER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94991" y="1891113"/>
            <a:ext cx="864842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dirty="0" err="1">
                <a:solidFill>
                  <a:srgbClr val="0D0D0E"/>
                </a:solidFill>
                <a:latin typeface="Open Sans"/>
              </a:rPr>
              <a:t>Een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Chip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registréiert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b="1" dirty="0" err="1">
                <a:solidFill>
                  <a:srgbClr val="0D0D0E"/>
                </a:solidFill>
                <a:latin typeface="Open Sans"/>
              </a:rPr>
              <a:t>wéi</a:t>
            </a:r>
            <a:r>
              <a:rPr lang="en-US" sz="3000" b="1" dirty="0">
                <a:solidFill>
                  <a:srgbClr val="0D0D0E"/>
                </a:solidFill>
                <a:latin typeface="Open Sans"/>
              </a:rPr>
              <a:t> oft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eng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gro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Dreckskëscht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eidel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gemaach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ginn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ass.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94991" y="6341362"/>
            <a:ext cx="8264309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>
                <a:solidFill>
                  <a:srgbClr val="0D0D0E"/>
                </a:solidFill>
                <a:latin typeface="Open Sans"/>
              </a:rPr>
              <a:t>Präisser sinn ugepasst ginn. Sou gëtt et ab dem 1. Januar 2024 eng Taxe Fixe an eng Taxe Variable, déi ofhängeg ass vun der Gréisst vun der Dreckskëscht.</a:t>
            </a:r>
          </a:p>
          <a:p>
            <a:pPr>
              <a:lnSpc>
                <a:spcPts val="3750"/>
              </a:lnSpc>
            </a:pPr>
            <a:r>
              <a:rPr lang="en-US" sz="3000">
                <a:solidFill>
                  <a:srgbClr val="0D0D0E"/>
                </a:solidFill>
                <a:latin typeface="Open Sans"/>
              </a:rPr>
              <a:t>Och beim Grünschnitt gouf et eng liicht Upassung.</a:t>
            </a:r>
          </a:p>
          <a:p>
            <a:pPr>
              <a:lnSpc>
                <a:spcPts val="3750"/>
              </a:lnSpc>
            </a:pPr>
            <a:endParaRPr lang="en-US" sz="3000">
              <a:solidFill>
                <a:srgbClr val="0D0D0E"/>
              </a:solidFill>
              <a:latin typeface="Open San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04930" y="4210783"/>
            <a:ext cx="1284507" cy="1284507"/>
          </a:xfrm>
          <a:custGeom>
            <a:avLst/>
            <a:gdLst/>
            <a:ahLst/>
            <a:cxnLst/>
            <a:rect l="l" t="t" r="r" b="b"/>
            <a:pathLst>
              <a:path w="1284507" h="1284507">
                <a:moveTo>
                  <a:pt x="0" y="0"/>
                </a:moveTo>
                <a:lnTo>
                  <a:pt x="1284508" y="0"/>
                </a:lnTo>
                <a:lnTo>
                  <a:pt x="1284508" y="1284507"/>
                </a:lnTo>
                <a:lnTo>
                  <a:pt x="0" y="1284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368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02375" y="4331970"/>
            <a:ext cx="4489651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869C40"/>
                </a:solidFill>
                <a:latin typeface="Bobby Jones"/>
              </a:rPr>
              <a:t>WAT ASS NEI?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94991" y="1122020"/>
            <a:ext cx="6120747" cy="570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9"/>
              </a:lnSpc>
            </a:pP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Ofrechnung</a:t>
            </a:r>
            <a:r>
              <a:rPr lang="en-US" sz="3999" dirty="0">
                <a:solidFill>
                  <a:srgbClr val="869C40"/>
                </a:solidFill>
                <a:latin typeface="Bobby Jones"/>
              </a:rPr>
              <a:t> all 4 </a:t>
            </a:r>
            <a:r>
              <a:rPr lang="en-US" sz="3999" dirty="0" err="1">
                <a:solidFill>
                  <a:srgbClr val="869C40"/>
                </a:solidFill>
                <a:latin typeface="Bobby Jones"/>
              </a:rPr>
              <a:t>méint</a:t>
            </a:r>
            <a:endParaRPr lang="en-US" sz="3999" dirty="0">
              <a:solidFill>
                <a:srgbClr val="869C40"/>
              </a:solidFill>
              <a:latin typeface="Bobby Jone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94991" y="1891113"/>
            <a:ext cx="8648422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dirty="0">
                <a:solidFill>
                  <a:srgbClr val="0D0D0E"/>
                </a:solidFill>
                <a:latin typeface="Open Sans"/>
              </a:rPr>
              <a:t>Mir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maachen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elo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3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Ofrechnungen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d’Joer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: am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Mee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, am September an am </a:t>
            </a:r>
            <a:r>
              <a:rPr lang="en-US" sz="3000" dirty="0" err="1">
                <a:solidFill>
                  <a:srgbClr val="0D0D0E"/>
                </a:solidFill>
                <a:latin typeface="Open Sans"/>
              </a:rPr>
              <a:t>Januar</a:t>
            </a:r>
            <a:r>
              <a:rPr lang="en-US" sz="3000" dirty="0">
                <a:solidFill>
                  <a:srgbClr val="0D0D0E"/>
                </a:solidFill>
                <a:latin typeface="Open Sans"/>
              </a:rPr>
              <a:t>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204930" y="4210783"/>
            <a:ext cx="1284507" cy="1284507"/>
          </a:xfrm>
          <a:custGeom>
            <a:avLst/>
            <a:gdLst/>
            <a:ahLst/>
            <a:cxnLst/>
            <a:rect l="l" t="t" r="r" b="b"/>
            <a:pathLst>
              <a:path w="1284507" h="1284507">
                <a:moveTo>
                  <a:pt x="0" y="0"/>
                </a:moveTo>
                <a:lnTo>
                  <a:pt x="1284508" y="0"/>
                </a:lnTo>
                <a:lnTo>
                  <a:pt x="1284508" y="1284507"/>
                </a:lnTo>
                <a:lnTo>
                  <a:pt x="0" y="1284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26" y="1352996"/>
            <a:ext cx="1981651" cy="16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7" t="-30902" r="-8305" b="-21142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27445"/>
              </p:ext>
            </p:extLst>
          </p:nvPr>
        </p:nvGraphicFramePr>
        <p:xfrm>
          <a:off x="580363" y="4291674"/>
          <a:ext cx="16889595" cy="5802250"/>
        </p:xfrm>
        <a:graphic>
          <a:graphicData uri="http://schemas.openxmlformats.org/drawingml/2006/table">
            <a:tbl>
              <a:tblPr/>
              <a:tblGrid>
                <a:gridCol w="419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7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4997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Volume bac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  60  L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80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120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240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  660 L</a:t>
                      </a: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869C40"/>
                          </a:solidFill>
                          <a:latin typeface="Bobby Jones"/>
                        </a:rPr>
                        <a:t>1100 L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14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Taxe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 smtClean="0">
                          <a:solidFill>
                            <a:srgbClr val="000000"/>
                          </a:solidFill>
                          <a:latin typeface="Bobby Jones"/>
                        </a:rPr>
                        <a:t>De </a:t>
                      </a:r>
                      <a:r>
                        <a:rPr lang="en-US" sz="3999" dirty="0" err="1" smtClean="0">
                          <a:solidFill>
                            <a:srgbClr val="000000"/>
                          </a:solidFill>
                          <a:latin typeface="Bobby Jones"/>
                        </a:rPr>
                        <a:t>vidage</a:t>
                      </a:r>
                      <a:r>
                        <a:rPr lang="en-US" sz="3999" dirty="0" smtClean="0">
                          <a:solidFill>
                            <a:srgbClr val="000000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(0-26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vidages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)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   81 €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 108 €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162 €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324 €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 891 €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1485 €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140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Taxe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par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vidage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</a:t>
                      </a: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supplémentaire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1,8 €  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 2,4 €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  3,6 €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7,2 €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B91A19"/>
                          </a:solidFill>
                          <a:latin typeface="Bobby Jones"/>
                        </a:rPr>
                        <a:t>19,8 €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33 €</a:t>
                      </a:r>
                      <a:endParaRPr lang="en-US" sz="1100" dirty="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80363" y="1440493"/>
          <a:ext cx="7149173" cy="1092200"/>
        </p:xfrm>
        <a:graphic>
          <a:graphicData uri="http://schemas.openxmlformats.org/drawingml/2006/table">
            <a:tbl>
              <a:tblPr/>
              <a:tblGrid>
                <a:gridCol w="502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199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Bobby Jones"/>
                        </a:rPr>
                        <a:t>Taxe FIXE / AN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dirty="0">
                          <a:solidFill>
                            <a:srgbClr val="B91A19"/>
                          </a:solidFill>
                          <a:latin typeface="Bobby Jones"/>
                        </a:rPr>
                        <a:t>36 €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66794"/>
              </p:ext>
            </p:extLst>
          </p:nvPr>
        </p:nvGraphicFramePr>
        <p:xfrm>
          <a:off x="2215970" y="2866084"/>
          <a:ext cx="3499030" cy="1092200"/>
        </p:xfrm>
        <a:graphic>
          <a:graphicData uri="http://schemas.openxmlformats.org/drawingml/2006/table">
            <a:tbl>
              <a:tblPr/>
              <a:tblGrid>
                <a:gridCol w="349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199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dirty="0" err="1">
                          <a:solidFill>
                            <a:srgbClr val="000000"/>
                          </a:solidFill>
                          <a:latin typeface="Bobby Jones"/>
                        </a:rPr>
                        <a:t>Taxe</a:t>
                      </a:r>
                      <a:r>
                        <a:rPr lang="en-US" sz="3999" dirty="0">
                          <a:solidFill>
                            <a:srgbClr val="000000"/>
                          </a:solidFill>
                          <a:latin typeface="Bobby Jones"/>
                        </a:rPr>
                        <a:t> VARIABLE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AF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F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AF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AF2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reeform 6"/>
          <p:cNvSpPr/>
          <p:nvPr/>
        </p:nvSpPr>
        <p:spPr>
          <a:xfrm rot="1200924">
            <a:off x="5887016" y="3182668"/>
            <a:ext cx="1673973" cy="598445"/>
          </a:xfrm>
          <a:custGeom>
            <a:avLst/>
            <a:gdLst/>
            <a:ahLst/>
            <a:cxnLst/>
            <a:rect l="l" t="t" r="r" b="b"/>
            <a:pathLst>
              <a:path w="1673973" h="598445">
                <a:moveTo>
                  <a:pt x="0" y="0"/>
                </a:moveTo>
                <a:lnTo>
                  <a:pt x="1673973" y="0"/>
                </a:lnTo>
                <a:lnTo>
                  <a:pt x="1673973" y="598446"/>
                </a:lnTo>
                <a:lnTo>
                  <a:pt x="0" y="59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46409" y="4478269"/>
            <a:ext cx="665231" cy="665231"/>
          </a:xfrm>
          <a:custGeom>
            <a:avLst/>
            <a:gdLst/>
            <a:ahLst/>
            <a:cxnLst/>
            <a:rect l="l" t="t" r="r" b="b"/>
            <a:pathLst>
              <a:path w="665231" h="665231">
                <a:moveTo>
                  <a:pt x="0" y="0"/>
                </a:moveTo>
                <a:lnTo>
                  <a:pt x="665231" y="0"/>
                </a:lnTo>
                <a:lnTo>
                  <a:pt x="665231" y="665231"/>
                </a:lnTo>
                <a:lnTo>
                  <a:pt x="0" y="665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3077000"/>
            <a:ext cx="809783" cy="809783"/>
          </a:xfrm>
          <a:custGeom>
            <a:avLst/>
            <a:gdLst/>
            <a:ahLst/>
            <a:cxnLst/>
            <a:rect l="l" t="t" r="r" b="b"/>
            <a:pathLst>
              <a:path w="809783" h="809783">
                <a:moveTo>
                  <a:pt x="0" y="0"/>
                </a:moveTo>
                <a:lnTo>
                  <a:pt x="809783" y="0"/>
                </a:lnTo>
                <a:lnTo>
                  <a:pt x="809783" y="809783"/>
                </a:lnTo>
                <a:lnTo>
                  <a:pt x="0" y="809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21553" y="445516"/>
            <a:ext cx="11960642" cy="1213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5"/>
              </a:lnSpc>
            </a:pPr>
            <a:r>
              <a:rPr lang="en-US" sz="4399">
                <a:solidFill>
                  <a:srgbClr val="869C40"/>
                </a:solidFill>
                <a:latin typeface="Bobby Jones"/>
              </a:rPr>
              <a:t>TAXE POUR L’ENLÈVEMENT DES DÉCHETS MÉNAGERS</a:t>
            </a:r>
          </a:p>
          <a:p>
            <a:pPr>
              <a:lnSpc>
                <a:spcPts val="4795"/>
              </a:lnSpc>
            </a:pPr>
            <a:endParaRPr lang="en-US" sz="4399">
              <a:solidFill>
                <a:srgbClr val="869C40"/>
              </a:solidFill>
              <a:latin typeface="Bobby Jone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0363" y="299251"/>
            <a:ext cx="1917833" cy="941217"/>
          </a:xfrm>
          <a:custGeom>
            <a:avLst/>
            <a:gdLst/>
            <a:ahLst/>
            <a:cxnLst/>
            <a:rect l="l" t="t" r="r" b="b"/>
            <a:pathLst>
              <a:path w="1917833" h="941217">
                <a:moveTo>
                  <a:pt x="0" y="0"/>
                </a:moveTo>
                <a:lnTo>
                  <a:pt x="1917833" y="0"/>
                </a:lnTo>
                <a:lnTo>
                  <a:pt x="1917833" y="941217"/>
                </a:lnTo>
                <a:lnTo>
                  <a:pt x="0" y="941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5DC8441-B47E-496B-8C56-B1EC02618767}"/>
              </a:ext>
            </a:extLst>
          </p:cNvPr>
          <p:cNvSpPr/>
          <p:nvPr/>
        </p:nvSpPr>
        <p:spPr>
          <a:xfrm>
            <a:off x="4154949" y="1480606"/>
            <a:ext cx="665231" cy="665231"/>
          </a:xfrm>
          <a:custGeom>
            <a:avLst/>
            <a:gdLst/>
            <a:ahLst/>
            <a:cxnLst/>
            <a:rect l="l" t="t" r="r" b="b"/>
            <a:pathLst>
              <a:path w="665231" h="665231">
                <a:moveTo>
                  <a:pt x="0" y="0"/>
                </a:moveTo>
                <a:lnTo>
                  <a:pt x="665231" y="0"/>
                </a:lnTo>
                <a:lnTo>
                  <a:pt x="665231" y="665231"/>
                </a:lnTo>
                <a:lnTo>
                  <a:pt x="0" y="665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Personnalisé</PresentationFormat>
  <Paragraphs>170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Calibri</vt:lpstr>
      <vt:lpstr>Open Sans Bold</vt:lpstr>
      <vt:lpstr>Bobby Jones Bold</vt:lpstr>
      <vt:lpstr>Bobby Jones</vt:lpstr>
      <vt:lpstr>Open Sans</vt:lpstr>
      <vt:lpstr>Calibri Light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Offall Reglement</dc:title>
  <dc:creator>Lynn De Sousa</dc:creator>
  <cp:lastModifiedBy>Lis Steinmetz</cp:lastModifiedBy>
  <cp:revision>21</cp:revision>
  <dcterms:created xsi:type="dcterms:W3CDTF">2006-08-16T00:00:00Z</dcterms:created>
  <dcterms:modified xsi:type="dcterms:W3CDTF">2023-12-13T08:18:46Z</dcterms:modified>
  <dc:identifier>DAF2MEnuENA</dc:identifier>
</cp:coreProperties>
</file>